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77" r:id="rId4"/>
    <p:sldId id="259" r:id="rId5"/>
    <p:sldId id="260" r:id="rId6"/>
    <p:sldId id="262" r:id="rId7"/>
    <p:sldId id="261" r:id="rId8"/>
    <p:sldId id="282" r:id="rId9"/>
    <p:sldId id="272" r:id="rId10"/>
    <p:sldId id="263" r:id="rId11"/>
    <p:sldId id="278" r:id="rId12"/>
    <p:sldId id="279" r:id="rId13"/>
    <p:sldId id="273" r:id="rId14"/>
    <p:sldId id="275" r:id="rId15"/>
    <p:sldId id="274" r:id="rId16"/>
    <p:sldId id="280" r:id="rId17"/>
    <p:sldId id="267" r:id="rId18"/>
    <p:sldId id="281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77;&#1083;&#1090;&#1085;&#1080;&#1093;\2019\03\&#1044;&#1080;&#1072;&#1075;&#1088;&#1072;&#1084;&#1084;&#1099;%20&#1048;&#1044;&#1053;_03-2019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48;&#1044;&#1053;\&#1040;&#1085;&#1072;&#1083;&#1080;&#1079;%20&#1082;&#1088;&#1080;&#1084;&#1080;&#1085;&#1086;&#1075;&#1077;&#1085;&#1085;&#1086;&#1081;%20&#1086;&#1073;&#1089;&#1090;&#1072;&#1085;&#1086;&#1074;&#1082;&#1080;%20&#1085;&#1077;&#1089;&#1086;&#1074;&#1077;&#1088;&#1096;&#1077;&#1085;&#1085;&#1086;&#1083;&#1077;&#1090;&#1085;&#1080;&#1093;\2021\02\&#1044;&#1080;&#1072;&#1075;&#1088;&#1072;&#1084;&#1084;&#1099;%20&#1048;&#1044;&#1053;_02-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лиц, привлеченных к административной ответственности, предусмотренной ст. 9.4 КоАП </a:t>
            </a:r>
          </a:p>
          <a:p>
            <a: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</a:t>
            </a:r>
          </a:p>
        </c:rich>
      </c:tx>
      <c:layout>
        <c:manualLayout>
          <c:xMode val="edge"/>
          <c:yMode val="edge"/>
          <c:x val="0.17695723586817985"/>
          <c:y val="2.849868766404199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8574208"/>
        <c:axId val="69505792"/>
        <c:axId val="0"/>
      </c:bar3DChart>
      <c:catAx>
        <c:axId val="6857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9505792"/>
        <c:crosses val="autoZero"/>
        <c:auto val="1"/>
        <c:lblAlgn val="ctr"/>
        <c:lblOffset val="100"/>
        <c:noMultiLvlLbl val="0"/>
      </c:catAx>
      <c:valAx>
        <c:axId val="69505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8574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количества несовершеннолетних,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пострадавших от совершения преступлений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на территории Минской области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январь 2017 - 2021 гг.</a:t>
            </a:r>
          </a:p>
        </c:rich>
      </c:tx>
      <c:layout>
        <c:manualLayout>
          <c:xMode val="edge"/>
          <c:yMode val="edge"/>
          <c:x val="0.17780993000874887"/>
          <c:y val="9.1924449510995797E-4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83333333333333E-2"/>
          <c:y val="0.17250597773638951"/>
          <c:w val="0.92684829396325463"/>
          <c:h val="0.7465572541137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потерпевших'!$C$2</c:f>
              <c:strCache>
                <c:ptCount val="1"/>
                <c:pt idx="0">
                  <c:v>количество несовершеннолетних, пострадавших от совершения преступлений 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148425196850394E-2"/>
                  <c:y val="-2.8103044496487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844750656167979E-2"/>
                  <c:y val="-2.6122308481931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44750656168039E-2"/>
                  <c:y val="-3.7202480837436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178083989501313E-2"/>
                  <c:y val="-3.4650832580353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48425196850394E-2"/>
                  <c:y val="-3.350925396620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потерпевших'!$B$3:$B$7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'динамика потерпевших'!$C$3:$C$7</c:f>
              <c:numCache>
                <c:formatCode>General</c:formatCode>
                <c:ptCount val="5"/>
                <c:pt idx="0">
                  <c:v>214</c:v>
                </c:pt>
                <c:pt idx="1">
                  <c:v>221</c:v>
                </c:pt>
                <c:pt idx="2">
                  <c:v>189</c:v>
                </c:pt>
                <c:pt idx="3">
                  <c:v>189</c:v>
                </c:pt>
                <c:pt idx="4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064384"/>
        <c:axId val="27963776"/>
        <c:axId val="0"/>
      </c:bar3DChart>
      <c:catAx>
        <c:axId val="260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7963776"/>
        <c:crosses val="autoZero"/>
        <c:auto val="1"/>
        <c:lblAlgn val="ctr"/>
        <c:lblOffset val="100"/>
        <c:noMultiLvlLbl val="0"/>
      </c:catAx>
      <c:valAx>
        <c:axId val="27963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6064384"/>
        <c:crosses val="autoZero"/>
        <c:crossBetween val="between"/>
        <c:majorUnit val="5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количества несовершеннолетних,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пострадавших от совершения преступлений на территории Минской области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(без учета статьи 174 УК) за январь 2017 - 2021 гг.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653225806451613E-2"/>
          <c:y val="0.22511124570967089"/>
          <c:w val="0.94503217339768009"/>
          <c:h val="0.71161278369615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потерпевших без 174'!$C$4</c:f>
              <c:strCache>
                <c:ptCount val="1"/>
                <c:pt idx="0">
                  <c:v>количество несовершеннолетних, пострадавших от совершения преступлений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096774193548387E-2"/>
                  <c:y val="-3.0729837677630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204301075268818E-3"/>
                  <c:y val="-4.0973116903507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645161290322578E-3"/>
                  <c:y val="-2.73154112690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5268817204306E-2"/>
                  <c:y val="-2.73154112690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40860215053764E-2"/>
                  <c:y val="-2.731541126900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потерпевших без 174'!$B$5:$B$9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'динамика потерпевших без 174'!$C$5:$C$9</c:f>
              <c:numCache>
                <c:formatCode>General</c:formatCode>
                <c:ptCount val="5"/>
                <c:pt idx="0">
                  <c:v>40</c:v>
                </c:pt>
                <c:pt idx="1">
                  <c:v>48</c:v>
                </c:pt>
                <c:pt idx="2">
                  <c:v>59</c:v>
                </c:pt>
                <c:pt idx="3">
                  <c:v>39</c:v>
                </c:pt>
                <c:pt idx="4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965696"/>
        <c:axId val="28120192"/>
        <c:axId val="0"/>
      </c:bar3DChart>
      <c:catAx>
        <c:axId val="2796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8120192"/>
        <c:crosses val="autoZero"/>
        <c:auto val="1"/>
        <c:lblAlgn val="ctr"/>
        <c:lblOffset val="100"/>
        <c:noMultiLvlLbl val="0"/>
      </c:catAx>
      <c:valAx>
        <c:axId val="28120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79656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лиц, привлеченных к административной ответственности за невыполнение обязанностей 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по воспитанию детей</a:t>
            </a:r>
          </a:p>
        </c:rich>
      </c:tx>
      <c:layout>
        <c:manualLayout>
          <c:xMode val="edge"/>
          <c:yMode val="edge"/>
          <c:x val="0.12978211266305278"/>
          <c:y val="2.8498815696818385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'9.4'!$B$3</c:f>
              <c:strCache>
                <c:ptCount val="1"/>
                <c:pt idx="0">
                  <c:v>количество лиц, привлеченных к административной ответственности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075378872759978E-2"/>
                  <c:y val="-8.1424923335549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50589357626631E-2"/>
                  <c:y val="-1.221373850033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5042096973331E-2"/>
                  <c:y val="-2.0356230833887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400336775786647E-2"/>
                  <c:y val="-2.44274770006648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00336775786647E-2"/>
                  <c:y val="-1.2213738500332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444444444444441E-3"/>
                  <c:y val="-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3333333333332309E-3"/>
                  <c:y val="-2.0370370370370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'9.4'!$A$4:$A$10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'9.4'!$B$4:$B$10</c:f>
              <c:numCache>
                <c:formatCode>General</c:formatCode>
                <c:ptCount val="7"/>
                <c:pt idx="0">
                  <c:v>1887</c:v>
                </c:pt>
                <c:pt idx="1">
                  <c:v>2040</c:v>
                </c:pt>
                <c:pt idx="2">
                  <c:v>1524</c:v>
                </c:pt>
                <c:pt idx="3">
                  <c:v>1417</c:v>
                </c:pt>
                <c:pt idx="4">
                  <c:v>901</c:v>
                </c:pt>
                <c:pt idx="5">
                  <c:v>426</c:v>
                </c:pt>
                <c:pt idx="6">
                  <c:v>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50336"/>
        <c:axId val="4352640"/>
        <c:axId val="0"/>
      </c:bar3DChart>
      <c:catAx>
        <c:axId val="435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352640"/>
        <c:crosses val="autoZero"/>
        <c:auto val="1"/>
        <c:lblAlgn val="ctr"/>
        <c:lblOffset val="100"/>
        <c:noMultiLvlLbl val="0"/>
      </c:catAx>
      <c:valAx>
        <c:axId val="43526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350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подростковой преступности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на территории Минской области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6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в 2017 - 2021 гг.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82997423487198E-2"/>
          <c:y val="0.16695652173913045"/>
          <c:w val="0.90448434927597976"/>
          <c:h val="0.71585803948419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преступности'!$B$3</c:f>
              <c:strCache>
                <c:ptCount val="1"/>
                <c:pt idx="0">
                  <c:v>окончено предварительное расследование преступлений, совершенных несовершеннолетними или при их соучастии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8506065120238118E-3"/>
                  <c:y val="-3.1038820352794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426240638839E-2"/>
                  <c:y val="-3.0131664753404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139228009342869E-2"/>
                  <c:y val="-2.9859180645897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5961617183173203E-3"/>
                  <c:y val="-2.5782646734375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93828409063546E-2"/>
                  <c:y val="-2.191791243485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преступности'!$A$4:$A$8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'динамика преступности'!$B$4:$B$8</c:f>
              <c:numCache>
                <c:formatCode>General</c:formatCode>
                <c:ptCount val="5"/>
                <c:pt idx="0">
                  <c:v>48</c:v>
                </c:pt>
                <c:pt idx="1">
                  <c:v>33</c:v>
                </c:pt>
                <c:pt idx="2">
                  <c:v>46</c:v>
                </c:pt>
                <c:pt idx="3">
                  <c:v>53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865024"/>
        <c:axId val="20867328"/>
        <c:axId val="0"/>
      </c:bar3DChart>
      <c:catAx>
        <c:axId val="208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0867328"/>
        <c:crosses val="autoZero"/>
        <c:auto val="1"/>
        <c:lblAlgn val="ctr"/>
        <c:lblOffset val="100"/>
        <c:noMultiLvlLbl val="0"/>
      </c:catAx>
      <c:valAx>
        <c:axId val="208673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08650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99990879518446"/>
          <c:y val="6.8335462174004435E-2"/>
          <c:w val="0.31747109314038446"/>
          <c:h val="0.22658302209143777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количестве преступлений, совершенных несовершеннолетними или при их соучастии,</a:t>
            </a:r>
            <a:r>
              <a:rPr lang="ru-RU" sz="2400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республики </a:t>
            </a: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9316197587033035"/>
          <c:w val="1"/>
          <c:h val="0.7846400644602430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-0.11108329879817655"/>
                  <c:y val="0.112938289690532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058972233733941"/>
                  <c:y val="4.92810840505401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790857392825896"/>
                  <c:y val="-0.212168884830691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9283188285674813E-2"/>
                  <c:y val="-0.17121137764756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715347423677302"/>
                  <c:y val="-0.2145787706769211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3220859234700927"/>
                  <c:y val="-0.102572666788744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2112128747064511"/>
                  <c:y val="9.10082402490386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республика!$A$4:$A$10</c:f>
              <c:strCache>
                <c:ptCount val="7"/>
                <c:pt idx="0">
                  <c:v>Брестская </c:v>
                </c:pt>
                <c:pt idx="1">
                  <c:v>Витебская</c:v>
                </c:pt>
                <c:pt idx="2">
                  <c:v>Гомельская</c:v>
                </c:pt>
                <c:pt idx="3">
                  <c:v>Гродненская</c:v>
                </c:pt>
                <c:pt idx="4">
                  <c:v>Минская</c:v>
                </c:pt>
                <c:pt idx="5">
                  <c:v>Могилевская</c:v>
                </c:pt>
                <c:pt idx="6">
                  <c:v>г.Минск</c:v>
                </c:pt>
              </c:strCache>
            </c:strRef>
          </c:cat>
          <c:val>
            <c:numRef>
              <c:f>республика!$B$4:$B$10</c:f>
              <c:numCache>
                <c:formatCode>General</c:formatCode>
                <c:ptCount val="7"/>
                <c:pt idx="0">
                  <c:v>28</c:v>
                </c:pt>
                <c:pt idx="1">
                  <c:v>14</c:v>
                </c:pt>
                <c:pt idx="2">
                  <c:v>51</c:v>
                </c:pt>
                <c:pt idx="3">
                  <c:v>11</c:v>
                </c:pt>
                <c:pt idx="4">
                  <c:v>27</c:v>
                </c:pt>
                <c:pt idx="5">
                  <c:v>14</c:v>
                </c:pt>
                <c:pt idx="6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Структура подростковой преступности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январь - февраль 2021 г.</a:t>
            </a:r>
          </a:p>
        </c:rich>
      </c:tx>
      <c:layout>
        <c:manualLayout>
          <c:xMode val="edge"/>
          <c:yMode val="edge"/>
          <c:x val="0.24797013860109593"/>
          <c:y val="5.6431548418652396E-2"/>
        </c:manualLayout>
      </c:layout>
      <c:overlay val="0"/>
    </c:title>
    <c:autoTitleDeleted val="0"/>
    <c:view3D>
      <c:rotX val="50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47475005191929"/>
          <c:y val="0.19331477531456673"/>
          <c:w val="0.67655858230080734"/>
          <c:h val="0.80659579203015397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0.21326643602294668"/>
                  <c:y val="-0.17432469547273166"/>
                </c:manualLayout>
              </c:layout>
              <c:tx>
                <c:rich>
                  <a:bodyPr/>
                  <a:lstStyle/>
                  <a:p>
                    <a:pPr>
                      <a:defRPr sz="14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ст.205 УК; </a:t>
                    </a:r>
                  </a:p>
                  <a:p>
                    <a:pPr>
                      <a:defRPr sz="14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13; 48,1%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721185116430856E-4"/>
                  <c:y val="6.923704808901183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7328269310017194E-2"/>
                  <c:y val="-1.214232634172211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839483896734047E-2"/>
                  <c:y val="0.1242461907114475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b="1">
                        <a:solidFill>
                          <a:srgbClr val="FFFF00"/>
                        </a:solidFill>
                      </a:rPr>
                      <a:t>ст.212 УК; </a:t>
                    </a:r>
                  </a:p>
                  <a:p>
                    <a:pPr>
                      <a:defRPr sz="16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600" b="1">
                        <a:solidFill>
                          <a:srgbClr val="FFFF00"/>
                        </a:solidFill>
                      </a:rPr>
                      <a:t>3; 11,1%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6399517326129126"/>
                  <c:y val="4.847830527588836E-2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ст.339 УК; 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800" b="1">
                        <a:solidFill>
                          <a:srgbClr val="FFFF00"/>
                        </a:solidFill>
                      </a:rPr>
                      <a:t>4; 14,8%</a:t>
                    </a:r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265525866988264"/>
                  <c:y val="-6.944640328326129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rgbClr val="FFFF00"/>
                        </a:solidFill>
                      </a:rPr>
                      <a:t>ст.214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152826695257922"/>
                  <c:y val="-8.021410589386419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rgbClr val="FFFF00"/>
                        </a:solidFill>
                      </a:rPr>
                      <a:t>ст.341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0369061538607322E-2"/>
                  <c:y val="-8.502680103888563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>
                        <a:solidFill>
                          <a:srgbClr val="FFFF00"/>
                        </a:solidFill>
                      </a:rPr>
                      <a:t>ст.400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480907410236506E-2"/>
                  <c:y val="-7.7288356744550105E-2"/>
                </c:manualLayout>
              </c:layout>
              <c:tx>
                <c:rich>
                  <a:bodyPr/>
                  <a:lstStyle/>
                  <a:p>
                    <a:r>
                      <a:rPr lang="ru-RU" sz="1500" b="1">
                        <a:solidFill>
                          <a:srgbClr val="FFFF00"/>
                        </a:solidFill>
                      </a:rPr>
                      <a:t>ст.317-1 УК</a:t>
                    </a:r>
                    <a:r>
                      <a:rPr lang="ru-RU"/>
                      <a:t>; 1; 3,7%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133384415296359E-2"/>
                  <c:y val="-1.98926012626800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1889004271393093"/>
                  <c:y val="-6.849783641909626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4.3383373493166108E-2"/>
                  <c:y val="-1.795970773923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9.2417957998528033E-2"/>
                  <c:y val="8.94920905157125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0.12165256871700257"/>
                  <c:y val="0.118362488472724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1.0676802403540788E-3"/>
                  <c:y val="-8.94771937291622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2.5310440548324546E-3"/>
                  <c:y val="-5.4961906788678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2.8119478022993603E-2"/>
                  <c:y val="3.96226147407249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7"/>
              <c:layout>
                <c:manualLayout>
                  <c:x val="-0.12170896051565898"/>
                  <c:y val="-7.509072852379938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8"/>
              <c:layout>
                <c:manualLayout>
                  <c:x val="-1.1286559730609859E-2"/>
                  <c:y val="5.23424842164999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9"/>
              <c:layout>
                <c:manualLayout>
                  <c:x val="8.0195779944888565E-2"/>
                  <c:y val="3.592356443249471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0"/>
              <c:layout>
                <c:manualLayout>
                  <c:x val="6.5610680699962634E-2"/>
                  <c:y val="-2.005505409384802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1"/>
              <c:layout>
                <c:manualLayout>
                  <c:x val="6.3142965424853745E-2"/>
                  <c:y val="1.816170539658152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2"/>
              <c:layout>
                <c:manualLayout>
                  <c:x val="5.4036144759029937E-2"/>
                  <c:y val="0.116111516548236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3"/>
              <c:layout>
                <c:manualLayout>
                  <c:x val="-5.6274734567446517E-3"/>
                  <c:y val="0.1616276715410573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 b="0" i="0" u="none" strike="noStrike" baseline="0">
                    <a:solidFill>
                      <a:sysClr val="windowText" lastClr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'ИДН по статьям'!$C$3:$C$11</c:f>
              <c:strCache>
                <c:ptCount val="9"/>
                <c:pt idx="0">
                  <c:v>ст.205 УК</c:v>
                </c:pt>
                <c:pt idx="1">
                  <c:v>ст.147 УК</c:v>
                </c:pt>
                <c:pt idx="2">
                  <c:v>ст.149 УК</c:v>
                </c:pt>
                <c:pt idx="3">
                  <c:v>ст.212 УК</c:v>
                </c:pt>
                <c:pt idx="4">
                  <c:v>ст.339 УК</c:v>
                </c:pt>
                <c:pt idx="5">
                  <c:v>ст.214 УК</c:v>
                </c:pt>
                <c:pt idx="6">
                  <c:v>ст.341 УК</c:v>
                </c:pt>
                <c:pt idx="7">
                  <c:v>ст.400 УК</c:v>
                </c:pt>
                <c:pt idx="8">
                  <c:v>ст.317-1 УК</c:v>
                </c:pt>
              </c:strCache>
            </c:strRef>
          </c:cat>
          <c:val>
            <c:numRef>
              <c:f>'ИДН по статьям'!$D$3:$D$11</c:f>
              <c:numCache>
                <c:formatCode>General</c:formatCode>
                <c:ptCount val="9"/>
                <c:pt idx="0">
                  <c:v>13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/>
              <a:t>Сведения о предметах преступного посягательства</a:t>
            </a:r>
          </a:p>
        </c:rich>
      </c:tx>
      <c:layout>
        <c:manualLayout>
          <c:xMode val="edge"/>
          <c:yMode val="edge"/>
          <c:x val="6.7013888888888887E-2"/>
          <c:y val="2.7801837270341207E-2"/>
        </c:manualLayout>
      </c:layout>
      <c:overlay val="0"/>
    </c:title>
    <c:autoTitleDeleted val="0"/>
    <c:view3D>
      <c:rotX val="30"/>
      <c:rotY val="16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51623586318723E-3"/>
          <c:y val="1.0866815959931612E-2"/>
          <c:w val="0.992764836647131"/>
          <c:h val="0.98424022071512041"/>
        </c:manualLayout>
      </c:layout>
      <c:pie3DChart>
        <c:varyColors val="1"/>
        <c:ser>
          <c:idx val="0"/>
          <c:order val="0"/>
          <c:explosion val="24"/>
          <c:dPt>
            <c:idx val="0"/>
            <c:bubble3D val="0"/>
          </c:dPt>
          <c:dPt>
            <c:idx val="1"/>
            <c:bubble3D val="0"/>
            <c:explosion val="21"/>
          </c:dPt>
          <c:dPt>
            <c:idx val="2"/>
            <c:bubble3D val="0"/>
            <c:explosion val="19"/>
          </c:dPt>
          <c:dPt>
            <c:idx val="3"/>
            <c:bubble3D val="0"/>
            <c:explosion val="17"/>
          </c:dPt>
          <c:dPt>
            <c:idx val="4"/>
            <c:bubble3D val="0"/>
            <c:explosion val="19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7.1579337923073751E-3"/>
                  <c:y val="-0.22327318259529486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074438993555125"/>
                  <c:y val="-0.17002383876327384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070866141732283"/>
                  <c:y val="0.12543523802643936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648238996303474"/>
                  <c:y val="7.4296997279009847E-2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244094488188976"/>
                  <c:y val="4.8887283584964723E-3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3648005386761211"/>
                  <c:y val="-0.2023796383250259"/>
                </c:manualLayout>
              </c:layout>
              <c:spPr/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FFFF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3045088606826357E-2"/>
                  <c:y val="-2.02430930547646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1699550963069681E-2"/>
                  <c:y val="-2.617247070920258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596838250108326E-2"/>
                  <c:y val="-1.260275455258814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379481744592652E-3"/>
                  <c:y val="-8.485537245988580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806914119962135E-2"/>
                  <c:y val="-1.49566252672024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'предмет посягательства'!$B$3:$B$8</c:f>
              <c:strCache>
                <c:ptCount val="6"/>
                <c:pt idx="0">
                  <c:v>деньги</c:v>
                </c:pt>
                <c:pt idx="1">
                  <c:v>автомобильные запчасти, аккумуляторы</c:v>
                </c:pt>
                <c:pt idx="2">
                  <c:v>имущество</c:v>
                </c:pt>
                <c:pt idx="3">
                  <c:v>строительные предметы</c:v>
                </c:pt>
                <c:pt idx="4">
                  <c:v>мобильный телефон</c:v>
                </c:pt>
                <c:pt idx="5">
                  <c:v>топливо</c:v>
                </c:pt>
              </c:strCache>
            </c:strRef>
          </c:cat>
          <c:val>
            <c:numRef>
              <c:f>'предмет посягательства'!$C$3:$C$8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1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Количество лиц, привлеченных к административной отвественности, за невыполнение обязанностей по сопровождению несовршеннолетнего в возрасте до 16 лет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'17.13'!$C$4</c:f>
              <c:strCache>
                <c:ptCount val="1"/>
                <c:pt idx="0">
                  <c:v>Количество лиц, привлеченных к административной отвественности, предусмотренной ст.17.13 КоАП Республики Беларусь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90407796413E-3"/>
                  <c:y val="-3.7037037037037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222232854574896E-3"/>
                  <c:y val="-1.1111111111111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555561631185652E-3"/>
                  <c:y val="-1.111111111111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11111232623713E-2"/>
                  <c:y val="-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944445203898207E-3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44445203898207E-3"/>
                  <c:y val="-1.1111111111111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7222232854573872E-3"/>
                  <c:y val="-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'17.13'!$B$5:$B$11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'17.13'!$C$5:$C$11</c:f>
              <c:numCache>
                <c:formatCode>General</c:formatCode>
                <c:ptCount val="7"/>
                <c:pt idx="0">
                  <c:v>590</c:v>
                </c:pt>
                <c:pt idx="1">
                  <c:v>573</c:v>
                </c:pt>
                <c:pt idx="2">
                  <c:v>673</c:v>
                </c:pt>
                <c:pt idx="3">
                  <c:v>1020</c:v>
                </c:pt>
                <c:pt idx="4">
                  <c:v>756</c:v>
                </c:pt>
                <c:pt idx="5">
                  <c:v>1213</c:v>
                </c:pt>
                <c:pt idx="6">
                  <c:v>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86528"/>
        <c:axId val="25105920"/>
        <c:axId val="0"/>
      </c:bar3DChart>
      <c:catAx>
        <c:axId val="2368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5105920"/>
        <c:crosses val="autoZero"/>
        <c:auto val="1"/>
        <c:lblAlgn val="ctr"/>
        <c:lblOffset val="100"/>
        <c:noMultiLvlLbl val="0"/>
      </c:catAx>
      <c:valAx>
        <c:axId val="251059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3686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Динамика выявления несовершеннолетних лиц, виновных в совершении преступлений,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в 2017 - 2021 гг.</a:t>
            </a:r>
          </a:p>
        </c:rich>
      </c:tx>
      <c:layout>
        <c:manualLayout>
          <c:xMode val="edge"/>
          <c:yMode val="edge"/>
          <c:x val="0.11285990813648294"/>
          <c:y val="3.771012506709318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144258159699925E-2"/>
          <c:y val="0.16496124031007753"/>
          <c:w val="0.95983692126313569"/>
          <c:h val="0.707667948483183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'динамика лиц'!$C$3</c:f>
              <c:strCache>
                <c:ptCount val="1"/>
                <c:pt idx="0">
                  <c:v>количество несовершеннолетних лиц, виновных в совершении преступлений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568750267571634E-2"/>
                  <c:y val="-2.202746749679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549142618151402E-2"/>
                  <c:y val="-2.9084783006775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690054897466548E-2"/>
                  <c:y val="-2.9085027162302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997507055658192E-2"/>
                  <c:y val="-2.3205273759384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75410563692854E-2"/>
                  <c:y val="-2.373887240356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'динамика лиц'!$B$4:$B$8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'динамика лиц'!$C$4:$C$8</c:f>
              <c:numCache>
                <c:formatCode>General</c:formatCode>
                <c:ptCount val="5"/>
                <c:pt idx="0">
                  <c:v>41</c:v>
                </c:pt>
                <c:pt idx="1">
                  <c:v>31</c:v>
                </c:pt>
                <c:pt idx="2">
                  <c:v>38</c:v>
                </c:pt>
                <c:pt idx="3">
                  <c:v>41</c:v>
                </c:pt>
                <c:pt idx="4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147264"/>
        <c:axId val="25244416"/>
        <c:axId val="0"/>
      </c:bar3DChart>
      <c:catAx>
        <c:axId val="2514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5244416"/>
        <c:crosses val="autoZero"/>
        <c:auto val="1"/>
        <c:lblAlgn val="ctr"/>
        <c:lblOffset val="100"/>
        <c:noMultiLvlLbl val="0"/>
      </c:catAx>
      <c:valAx>
        <c:axId val="25244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25147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  <a:r>
              <a:rPr lang="ru-RU" sz="2400" b="1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структуре несовершеннолетних лиц, </a:t>
            </a:r>
          </a:p>
          <a:p>
            <a:pPr>
              <a:defRPr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400" b="1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совершивших преступления, за январь - февраль 2021 года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686971028263044"/>
          <c:y val="2.2409001200431343E-2"/>
        </c:manualLayout>
      </c:layout>
      <c:overlay val="1"/>
    </c:title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977035842549265E-2"/>
          <c:y val="0.12432795698924731"/>
          <c:w val="0.92916182079628484"/>
          <c:h val="0.87567204301075274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3"/>
          </c:dPt>
          <c:dPt>
            <c:idx val="1"/>
            <c:bubble3D val="0"/>
            <c:explosion val="6"/>
          </c:dPt>
          <c:dPt>
            <c:idx val="2"/>
            <c:bubble3D val="0"/>
            <c:explosion val="13"/>
          </c:dPt>
          <c:dPt>
            <c:idx val="3"/>
            <c:bubble3D val="0"/>
            <c:explosion val="16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-0.21211626324487218"/>
                  <c:y val="5.8331807361289144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неработающие и неучащиеся;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6; 22,2%</a:t>
                    </a:r>
                    <a:endParaRPr lang="ru-RU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673038630027877"/>
                  <c:y val="-0.132683676168385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4324161092766624"/>
                  <c:y val="-0.2678082972186616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проводилась индивидуальная профилактическая работа;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8; 29,6%</a:t>
                    </a:r>
                    <a:endParaRPr lang="ru-RU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599550952188325"/>
                  <c:y val="-0.20413436692506459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в состоянии алкогольного опьянения;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2; 7,4%</a:t>
                    </a:r>
                    <a:endParaRPr lang="ru-RU" b="1">
                      <a:solidFill>
                        <a:srgbClr val="FFFF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0818320648986974"/>
                  <c:y val="8.962155893304034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группой лиц; </a:t>
                    </a:r>
                  </a:p>
                  <a:p>
                    <a:r>
                      <a:rPr lang="ru-RU" sz="1800" b="1">
                        <a:solidFill>
                          <a:srgbClr val="FFFF00"/>
                        </a:solidFill>
                      </a:rPr>
                      <a:t>10; 37,0%</a:t>
                    </a:r>
                    <a:endParaRPr lang="ru-RU" b="1">
                      <a:solidFill>
                        <a:srgbClr val="FFFF00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1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'ИДН лица'!$B$3:$B$7</c:f>
              <c:strCache>
                <c:ptCount val="5"/>
                <c:pt idx="0">
                  <c:v>неработающие и неучащиеся </c:v>
                </c:pt>
                <c:pt idx="1">
                  <c:v>имели судимость</c:v>
                </c:pt>
                <c:pt idx="2">
                  <c:v>проводилась индивидуальная профилактическая работа</c:v>
                </c:pt>
                <c:pt idx="3">
                  <c:v>в состоянии алкогольного опьянения</c:v>
                </c:pt>
                <c:pt idx="4">
                  <c:v>группой лиц</c:v>
                </c:pt>
              </c:strCache>
            </c:strRef>
          </c:cat>
          <c:val>
            <c:numRef>
              <c:f>'ИДН лица'!$C$3:$C$7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8</c:v>
                </c:pt>
                <c:pt idx="3">
                  <c:v>2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980CE-EAA8-4C06-8380-F6E87F4B9EB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3B1-1938-46D6-911A-D9F636202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8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463B1-1938-46D6-911A-D9F63620256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58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07B87C-7B4D-4A1C-846E-61A0F489A201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C80B7-C7DB-4AC9-831B-D982CE1EE0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5B4533AC0B989DAB1796E46911C4480C936D70AA953FEC2981C12EAEE9C37BD2A522B17CE8A4D76CE5B89CDAF7sAN6S" TargetMode="External"/><Relationship Id="rId3" Type="http://schemas.openxmlformats.org/officeDocument/2006/relationships/hyperlink" Target="consultantplus://offline/ref=5B4533AC0B989DAB1796E46911C4480C936D70AA953FEC2981C12EAEE9C37BD2A522B17CE8A4D76CE5B89CD0F1sANCS" TargetMode="External"/><Relationship Id="rId7" Type="http://schemas.openxmlformats.org/officeDocument/2006/relationships/hyperlink" Target="consultantplus://offline/ref=5B4533AC0B989DAB1796E46911C4480C936D70AA953FEC2981C12EAEE9C37BD2A522B17CE8A4D76CE5B89CD3FBsAN4S" TargetMode="External"/><Relationship Id="rId2" Type="http://schemas.openxmlformats.org/officeDocument/2006/relationships/hyperlink" Target="consultantplus://offline/ref=5B4533AC0B989DAB1796E46911C4480C936D70AA953FEC2981C12EAEE9C37BD2A522B17CE8A4D76CE5B89DD1F2sAN0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consultantplus://offline/ref=5B4533AC0B989DAB1796E46911C4480C936D70AA953FEC2981C12EAEE9C37BD2A522B17CE8A4D76CE5B89CD2F4sAN6S" TargetMode="External"/><Relationship Id="rId5" Type="http://schemas.openxmlformats.org/officeDocument/2006/relationships/hyperlink" Target="consultantplus://offline/ref=5B4533AC0B989DAB1796E46911C4480C936D70AA953FEC2981C12EAEE9C37BD2A522B17CE8A4D76CE5B89DD6F0sAN1S" TargetMode="External"/><Relationship Id="rId4" Type="http://schemas.openxmlformats.org/officeDocument/2006/relationships/hyperlink" Target="consultantplus://offline/ref=5B4533AC0B989DAB1796E46911C4480C936D70AA953FEC2981C12EAEE9C37BD2A522B17CE8A4D76CE5B89DD6F2sANC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8928992" cy="3356992"/>
          </a:xfrm>
          <a:scene3d>
            <a:camera prst="orthographicFront"/>
            <a:lightRig rig="soft" dir="t">
              <a:rot lat="0" lon="0" rev="17220000"/>
            </a:lightRig>
          </a:scene3d>
          <a:sp3d>
            <a:bevelT w="152400" h="50800" prst="softRound"/>
          </a:sp3d>
        </p:spPr>
        <p:txBody>
          <a:bodyPr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Правовая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ОТВЕТСТВЕННОСТЬ РОДИТЕЛЕЙ </a:t>
            </a:r>
            <a:b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</a:b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за ЖИЗНЬ и Здоровье несовершеннолетних, а также последствия противоправных поступков, совершаемых детьми и подростками</a:t>
            </a:r>
            <a:r>
              <a:rPr lang="ru-RU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/>
            </a:r>
            <a:br>
              <a:rPr lang="ru-RU" sz="4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</a:b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0838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52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387031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4420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316701"/>
              </p:ext>
            </p:extLst>
          </p:nvPr>
        </p:nvGraphicFramePr>
        <p:xfrm>
          <a:off x="1" y="0"/>
          <a:ext cx="9143999" cy="6731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584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6826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147818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68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729047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3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195699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1101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152010"/>
              </p:ext>
            </p:extLst>
          </p:nvPr>
        </p:nvGraphicFramePr>
        <p:xfrm>
          <a:off x="0" y="3458"/>
          <a:ext cx="9144000" cy="685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813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155713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9094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7704856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Рекомендации родителям: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53981">
            <a:off x="980538" y="2228111"/>
            <a:ext cx="7555844" cy="37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5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разговаривайте с ребенком;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о своей любви;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доверяйте ребенку;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сравнивайте его с другими детьми;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развивайте чувство собственного достоинства у ребёнка;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обращайтесь к специалистам;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используйте свой авторитет;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 напоминайте ребенку основные правила безопасного поведения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223912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469"/>
            <a:ext cx="8784976" cy="154232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наше общее дело.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жизни и здоровья детей –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обязанность взрослых.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7504" y="1844824"/>
            <a:ext cx="8723312" cy="460851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 32 Конституции Республики Беларусь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находится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защитой государства.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лица, их заменяющие, имеют право и 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детей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заботиться об их здоровье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 и обучении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не должен подвергаться жестокому обращению или унижению, привлекаться к работам, которые могут нанести вред его физическому, умственному или нравственному развитию. 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статьей 73 Кодекса Республики Беларусь о браке и семье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несовершеннолетних детей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возложена на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родителей.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являются законными представителями своих несовершеннолетних детей и выступают в защиту их прав и законных интересов в отношениях с любыми лицами и организациями, в том числе в судах, без специального полномочия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85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агетная рамка 2"/>
          <p:cNvSpPr/>
          <p:nvPr/>
        </p:nvSpPr>
        <p:spPr>
          <a:xfrm>
            <a:off x="166996" y="116632"/>
            <a:ext cx="6042678" cy="3096344"/>
          </a:xfrm>
          <a:prstGeom prst="bevel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«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Родители должны любить своего ребёнка таким, какой он есть, а не таким, каким он мог бы быть</a:t>
            </a:r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». </a:t>
            </a:r>
            <a:endParaRPr lang="ru-RU" b="1" i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ru-RU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Монте)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Багетная рамка 5"/>
          <p:cNvSpPr/>
          <p:nvPr/>
        </p:nvSpPr>
        <p:spPr>
          <a:xfrm>
            <a:off x="2699792" y="3356992"/>
            <a:ext cx="6192688" cy="3384376"/>
          </a:xfrm>
          <a:prstGeom prst="bevel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«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Дети никогда не поступают так, как мы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велим,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они поступают так, как поступаем мы сами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».</a:t>
            </a: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500" b="1" dirty="0" smtClean="0">
              <a:solidFill>
                <a:schemeClr val="bg1"/>
              </a:solidFill>
              <a:latin typeface="Times New Roman" pitchFamily="16" charset="0"/>
              <a:cs typeface="Times New Roman" pitchFamily="16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ru-RU" b="1" dirty="0" err="1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Л</a:t>
            </a:r>
            <a:r>
              <a:rPr lang="ru-RU" b="1" i="1" dirty="0" err="1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.Хей</a:t>
            </a:r>
            <a:r>
              <a:rPr lang="ru-RU" b="1" dirty="0">
                <a:solidFill>
                  <a:schemeClr val="bg1"/>
                </a:solidFill>
                <a:latin typeface="Times New Roman" pitchFamily="16" charset="0"/>
                <a:cs typeface="Times New Roman" pitchFamily="16" charset="0"/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6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49" y="1484784"/>
            <a:ext cx="8723313" cy="3446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11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92028" y="0"/>
            <a:ext cx="8229600" cy="15567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наше общее дело.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жизни и здоровья детей – 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обязанность взрослых.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2676" y="1519773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Статья 75 Кодекса Республики Беларусь о браке и семье гласит, </a:t>
            </a:r>
            <a:r>
              <a:rPr lang="ru-RU" sz="2000" dirty="0">
                <a:solidFill>
                  <a:srgbClr val="002060"/>
                </a:solidFill>
                <a:cs typeface="Times New Roman" panose="02020603050405020304" pitchFamily="18" charset="0"/>
              </a:rPr>
              <a:t>что родители осуществляют воспитание детей, попечительство над ними и их имуществом. Под воспитанием понимается забота о физическом, духовном и нравственном развитии детей, об их здоровье, образовании и подготовке к самостоятельной жизни в обществе.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Частями </a:t>
            </a:r>
            <a:r>
              <a:rPr lang="ru-RU" sz="2000" b="1" dirty="0">
                <a:solidFill>
                  <a:srgbClr val="002060"/>
                </a:solidFill>
              </a:rPr>
              <a:t>1 и 2 статьи 76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Кодекса Республики Беларусь о браке и семье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установлено равенство прав и обязанностей обоих родителей</a:t>
            </a:r>
            <a:r>
              <a:rPr lang="ru-RU" sz="2000" dirty="0">
                <a:solidFill>
                  <a:srgbClr val="002060"/>
                </a:solidFill>
              </a:rPr>
              <a:t>. Отец и мать имеют равные права и обязанности в отношении своих детей. Родители пользуются равными правами и несут равные обязанности в отношении своих детей и в случае расторжения брака между ними, если иное не предусмотрено в Соглашении о детях.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2060"/>
                </a:solidFill>
              </a:rPr>
              <a:t>Статья </a:t>
            </a:r>
            <a:r>
              <a:rPr lang="ru-RU" sz="2000" b="1" dirty="0">
                <a:solidFill>
                  <a:srgbClr val="002060"/>
                </a:solidFill>
              </a:rPr>
              <a:t>77 Кодекса Республики Беларусь о браке и семье регулирует участие отдельно проживающего родителя в воспитании детей. </a:t>
            </a:r>
            <a:r>
              <a:rPr lang="ru-RU" sz="2000" dirty="0">
                <a:solidFill>
                  <a:srgbClr val="002060"/>
                </a:solidFill>
              </a:rPr>
              <a:t>Родитель, проживающий отдельно от детей, имеет право общаться с ними и обязан принимать участие в их воспитании. Родитель, при котором проживают дети, не вправе препятствовать другому родителю общаться с детьми и участвовать в их воспитании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816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 за воспитание детей, обеспечение их безопасности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 marL="0" indent="28575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в полной мере регулирует вопросы ответственности родителей за воспитание и здоровье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Республики Беларусь 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договоры Республики Беларусь,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республики Беларусь от 19 ноября 1993 г. №2570-Х</a:t>
            </a:r>
            <a:r>
              <a:rPr lang="en-US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правах ребенка»,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Декрет 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Республики Беларусь от 24 ноября 2006 г. № 18 «О дополнительных мерах по государственной защите детей в неблагополучных семьях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 браке и 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семье, </a:t>
            </a:r>
            <a:endParaRPr lang="ru-RU" sz="18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Республики Беларусь,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Республики Беларусь об образовании,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Беларусь об административных 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правонарушениях,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85750" algn="just">
              <a:spcBef>
                <a:spcPts val="0"/>
              </a:spcBef>
            </a:pPr>
            <a:r>
              <a:rPr lang="ru-RU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 Республики Беларусь (далее 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УК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285750" algn="just">
              <a:spcBef>
                <a:spcPts val="0"/>
              </a:spcBef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иные акты законодательства Республики Беларусь, регламентирующие порядок и условия реализации прав и законных интересов ребенка </a:t>
            </a: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5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17632" cy="136815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FF00"/>
                </a:solidFill>
              </a:rPr>
              <a:t>Статьей </a:t>
            </a:r>
            <a:r>
              <a:rPr lang="ru-RU" sz="1800" dirty="0">
                <a:solidFill>
                  <a:srgbClr val="FFFF00"/>
                </a:solidFill>
              </a:rPr>
              <a:t>67 </a:t>
            </a:r>
            <a:r>
              <a:rPr lang="ru-RU" sz="1800" dirty="0" smtClean="0">
                <a:solidFill>
                  <a:srgbClr val="FFFF00"/>
                </a:solidFill>
              </a:rPr>
              <a:t>Кодекса Республики Беларусь о браке и семье и пунктом 1 Декрета №18 определены </a:t>
            </a:r>
            <a:r>
              <a:rPr lang="ru-RU" sz="1800" dirty="0">
                <a:solidFill>
                  <a:srgbClr val="FFFF00"/>
                </a:solidFill>
              </a:rPr>
              <a:t>случаи ненадлежащего воспитания и содержания детей, нахождения детей в социально опасном положении, признания ребенка нуждающимся в государственной </a:t>
            </a:r>
            <a:r>
              <a:rPr lang="ru-RU" sz="1800" dirty="0" smtClean="0">
                <a:solidFill>
                  <a:srgbClr val="FFFF00"/>
                </a:solidFill>
              </a:rPr>
              <a:t>защите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8640960" cy="514116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i="1" dirty="0" smtClean="0">
                <a:solidFill>
                  <a:srgbClr val="002060"/>
                </a:solidFill>
              </a:rPr>
              <a:t>Родители</a:t>
            </a:r>
            <a:r>
              <a:rPr lang="ru-RU" sz="2900" i="1" dirty="0">
                <a:solidFill>
                  <a:srgbClr val="002060"/>
                </a:solidFill>
              </a:rPr>
              <a:t>, опекуны, попечители несут ответственность за ненадлежащее воспитание и содержание детей в соответствии с законодательством Республики Беларусь.</a:t>
            </a:r>
            <a:endParaRPr lang="ru-RU" sz="2900" dirty="0">
              <a:solidFill>
                <a:srgbClr val="002060"/>
              </a:solidFill>
            </a:endParaRPr>
          </a:p>
          <a:p>
            <a:pPr algn="just"/>
            <a:r>
              <a:rPr lang="ru-RU" sz="2900" i="1" dirty="0">
                <a:solidFill>
                  <a:srgbClr val="002060"/>
                </a:solidFill>
              </a:rPr>
              <a:t>Воспитание и содержание ребенка признаются ненадлежащими, если не обеспечиваются права и законные интересы ребенка, в том числе если ребенок находится в социально опасном положении.</a:t>
            </a:r>
            <a:endParaRPr lang="ru-RU" sz="2900" dirty="0">
              <a:solidFill>
                <a:srgbClr val="002060"/>
              </a:solidFill>
            </a:endParaRPr>
          </a:p>
          <a:p>
            <a:pPr marL="536575" indent="0" algn="just">
              <a:buNone/>
            </a:pPr>
            <a:r>
              <a:rPr lang="ru-RU" sz="2900" b="1" i="1" dirty="0">
                <a:solidFill>
                  <a:srgbClr val="002060"/>
                </a:solidFill>
              </a:rPr>
              <a:t>Под социально опасным положением понимается </a:t>
            </a:r>
            <a:r>
              <a:rPr lang="ru-RU" sz="2900" i="1" dirty="0">
                <a:solidFill>
                  <a:srgbClr val="002060"/>
                </a:solidFill>
              </a:rPr>
              <a:t>обстановка, при которой:</a:t>
            </a:r>
            <a:endParaRPr lang="ru-RU" sz="2900" dirty="0">
              <a:solidFill>
                <a:srgbClr val="00206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ru-RU" sz="2900" i="1" dirty="0">
                <a:solidFill>
                  <a:srgbClr val="002060"/>
                </a:solidFill>
              </a:rPr>
              <a:t>не удовлетворяются основные жизненные потребности ребенка (не обеспечиваются безопасность, надзор или уход за ребенком, потребности ребенка в пище, жилье, одежде, получение ребенком необходимой медицинской помощи, </a:t>
            </a:r>
            <a:r>
              <a:rPr lang="ru-RU" sz="2900" i="1" dirty="0" smtClean="0">
                <a:solidFill>
                  <a:srgbClr val="002060"/>
                </a:solidFill>
              </a:rPr>
              <a:t>образования, не </a:t>
            </a:r>
            <a:r>
              <a:rPr lang="ru-RU" sz="2900" i="1" dirty="0">
                <a:solidFill>
                  <a:srgbClr val="002060"/>
                </a:solidFill>
              </a:rPr>
              <a:t>создаются санитарно-гигиенические условия для жизни ребенка и т.д.);</a:t>
            </a:r>
            <a:endParaRPr lang="ru-RU" sz="2900" dirty="0">
              <a:solidFill>
                <a:srgbClr val="00206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ru-RU" sz="2900" b="1" i="1" dirty="0">
                <a:solidFill>
                  <a:srgbClr val="002060"/>
                </a:solidFill>
              </a:rPr>
              <a:t>ребенок вследствие отсутствия надзора за его поведением и образом жизни совершает деяния, содержащие признаки административного правонарушения либо преступления;</a:t>
            </a:r>
            <a:endParaRPr lang="ru-RU" sz="2900" b="1" dirty="0">
              <a:solidFill>
                <a:srgbClr val="002060"/>
              </a:solidFill>
            </a:endParaRPr>
          </a:p>
          <a:p>
            <a:pPr marL="651510" indent="-514350" algn="just">
              <a:buFont typeface="+mj-lt"/>
              <a:buAutoNum type="arabicPeriod"/>
            </a:pPr>
            <a:r>
              <a:rPr lang="ru-RU" sz="2900" i="1" dirty="0">
                <a:solidFill>
                  <a:srgbClr val="002060"/>
                </a:solidFill>
              </a:rPr>
              <a:t>лица, принимающие участие в воспитании и содержании ребенка, ведут аморальный образ жизни, что оказывает вредное воздействие на ребенка, злоупотребляют своими правами и (или) жестоко обращаются с ним либо иным образом ненадлежаще выполняют обязанности по воспитанию и содержанию ребенка, в связи с чем имеет место опасность для его жизни или здоровья.</a:t>
            </a:r>
            <a:endParaRPr lang="ru-RU" sz="2900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17632" cy="114300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FF00"/>
                </a:solidFill>
              </a:rPr>
              <a:t> В настоящее время в Республике Беларусь за совершение противоправных поступков предусмотрены два вида ответственности: административная и уголовная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8892480" cy="5544616"/>
          </a:xfrm>
        </p:spPr>
        <p:txBody>
          <a:bodyPr>
            <a:normAutofit fontScale="25000" lnSpcReduction="20000"/>
          </a:bodyPr>
          <a:lstStyle/>
          <a:p>
            <a:pPr marL="137160" indent="0" algn="just">
              <a:buNone/>
            </a:pPr>
            <a:r>
              <a:rPr lang="ru-RU" dirty="0"/>
              <a:t>  </a:t>
            </a:r>
            <a:r>
              <a:rPr lang="ru-RU" sz="5600" dirty="0">
                <a:solidFill>
                  <a:srgbClr val="002060"/>
                </a:solidFill>
              </a:rPr>
              <a:t> </a:t>
            </a:r>
            <a:r>
              <a:rPr lang="ru-RU" sz="8000" dirty="0" smtClean="0">
                <a:solidFill>
                  <a:srgbClr val="002060"/>
                </a:solidFill>
              </a:rPr>
              <a:t>Административная </a:t>
            </a:r>
            <a:r>
              <a:rPr lang="ru-RU" sz="8000" dirty="0">
                <a:solidFill>
                  <a:srgbClr val="002060"/>
                </a:solidFill>
              </a:rPr>
              <a:t>и уголовная ответственность наступает с </a:t>
            </a:r>
            <a:r>
              <a:rPr lang="ru-RU" sz="8000" b="1" dirty="0">
                <a:solidFill>
                  <a:srgbClr val="002060"/>
                </a:solidFill>
              </a:rPr>
              <a:t>16 лет,</a:t>
            </a:r>
            <a:r>
              <a:rPr lang="ru-RU" sz="8000" dirty="0">
                <a:solidFill>
                  <a:srgbClr val="002060"/>
                </a:solidFill>
              </a:rPr>
              <a:t> </a:t>
            </a:r>
            <a:r>
              <a:rPr lang="ru-RU" sz="8000" dirty="0" smtClean="0">
                <a:solidFill>
                  <a:srgbClr val="002060"/>
                </a:solidFill>
              </a:rPr>
              <a:t>а за </a:t>
            </a:r>
            <a:r>
              <a:rPr lang="ru-RU" sz="8000" dirty="0">
                <a:solidFill>
                  <a:srgbClr val="002060"/>
                </a:solidFill>
              </a:rPr>
              <a:t>совершение определенных правонарушений </a:t>
            </a:r>
            <a:r>
              <a:rPr lang="ru-RU" sz="8000" dirty="0" smtClean="0">
                <a:solidFill>
                  <a:srgbClr val="002060"/>
                </a:solidFill>
              </a:rPr>
              <a:t>- с</a:t>
            </a:r>
            <a:r>
              <a:rPr lang="ru-RU" sz="8000" dirty="0">
                <a:solidFill>
                  <a:srgbClr val="002060"/>
                </a:solidFill>
              </a:rPr>
              <a:t> </a:t>
            </a:r>
            <a:r>
              <a:rPr lang="ru-RU" sz="8000" b="1" dirty="0">
                <a:solidFill>
                  <a:srgbClr val="002060"/>
                </a:solidFill>
              </a:rPr>
              <a:t>14-летнего</a:t>
            </a:r>
            <a:r>
              <a:rPr lang="ru-RU" sz="8000" dirty="0">
                <a:solidFill>
                  <a:srgbClr val="002060"/>
                </a:solidFill>
              </a:rPr>
              <a:t> возраста.</a:t>
            </a:r>
          </a:p>
          <a:p>
            <a:pPr marL="136525" indent="217488" algn="just">
              <a:buNone/>
            </a:pPr>
            <a:r>
              <a:rPr lang="ru-RU" sz="7600" dirty="0">
                <a:solidFill>
                  <a:srgbClr val="002060"/>
                </a:solidFill>
              </a:rPr>
              <a:t>Согласно </a:t>
            </a:r>
            <a:r>
              <a:rPr lang="ru-RU" sz="7600" dirty="0" smtClean="0">
                <a:solidFill>
                  <a:srgbClr val="002060"/>
                </a:solidFill>
              </a:rPr>
              <a:t>части 1 статьи 4.2 КоАП физическое </a:t>
            </a:r>
            <a:r>
              <a:rPr lang="ru-RU" sz="7600" dirty="0">
                <a:solidFill>
                  <a:srgbClr val="002060"/>
                </a:solidFill>
              </a:rPr>
              <a:t>лицо, совершившее </a:t>
            </a:r>
            <a:r>
              <a:rPr lang="ru-RU" sz="7600" dirty="0" smtClean="0">
                <a:solidFill>
                  <a:srgbClr val="002060"/>
                </a:solidFill>
              </a:rPr>
              <a:t>правонарушение в возрасте </a:t>
            </a:r>
            <a:r>
              <a:rPr lang="ru-RU" sz="7600" dirty="0">
                <a:solidFill>
                  <a:srgbClr val="002060"/>
                </a:solidFill>
              </a:rPr>
              <a:t>от 14 до 16 лет, подлежит административной ответственности </a:t>
            </a:r>
            <a:r>
              <a:rPr lang="ru-RU" sz="7600" dirty="0" smtClean="0">
                <a:solidFill>
                  <a:srgbClr val="002060"/>
                </a:solidFill>
              </a:rPr>
              <a:t>только за:</a:t>
            </a:r>
            <a:endParaRPr lang="ru-RU" sz="7600" dirty="0">
              <a:solidFill>
                <a:srgbClr val="002060"/>
              </a:solidFill>
            </a:endParaRPr>
          </a:p>
          <a:p>
            <a:pPr marL="182563" indent="-182563"/>
            <a:r>
              <a:rPr lang="ru-RU" sz="7600" dirty="0" smtClean="0">
                <a:solidFill>
                  <a:srgbClr val="002060"/>
                </a:solidFill>
              </a:rPr>
              <a:t>умышленное </a:t>
            </a:r>
            <a:r>
              <a:rPr lang="ru-RU" sz="7600" dirty="0" smtClean="0">
                <a:solidFill>
                  <a:srgbClr val="002060"/>
                </a:solidFill>
              </a:rPr>
              <a:t>причинение телесного повреждения и иные насильственные действия </a:t>
            </a:r>
            <a:r>
              <a:rPr lang="ru-RU" sz="7600" dirty="0" smtClean="0">
                <a:solidFill>
                  <a:srgbClr val="002060"/>
                </a:solidFill>
              </a:rPr>
              <a:t> либо нарушение защитного предписания (</a:t>
            </a:r>
            <a:r>
              <a:rPr lang="ru-RU" sz="7600" dirty="0" smtClean="0">
                <a:solidFill>
                  <a:srgbClr val="002060"/>
                </a:solidFill>
                <a:hlinkClick r:id="rId2"/>
              </a:rPr>
              <a:t>статья 10.1);</a:t>
            </a:r>
          </a:p>
          <a:p>
            <a:pPr marL="182563" indent="-182563"/>
            <a:r>
              <a:rPr lang="ru-RU" sz="7600" dirty="0" smtClean="0">
                <a:solidFill>
                  <a:srgbClr val="002060"/>
                </a:solidFill>
              </a:rPr>
              <a:t>оскорбление </a:t>
            </a:r>
            <a:r>
              <a:rPr lang="ru-RU" sz="7600" dirty="0">
                <a:solidFill>
                  <a:srgbClr val="002060"/>
                </a:solidFill>
              </a:rPr>
              <a:t>(</a:t>
            </a:r>
            <a:r>
              <a:rPr lang="ru-RU" sz="7600" dirty="0">
                <a:solidFill>
                  <a:srgbClr val="002060"/>
                </a:solidFill>
                <a:hlinkClick r:id="rId3"/>
              </a:rPr>
              <a:t>статья </a:t>
            </a:r>
            <a:r>
              <a:rPr lang="ru-RU" sz="7600" dirty="0" smtClean="0">
                <a:solidFill>
                  <a:srgbClr val="002060"/>
                </a:solidFill>
                <a:hlinkClick r:id="rId3"/>
              </a:rPr>
              <a:t>10.2</a:t>
            </a:r>
            <a:r>
              <a:rPr lang="ru-RU" sz="7600" dirty="0" smtClean="0">
                <a:solidFill>
                  <a:srgbClr val="002060"/>
                </a:solidFill>
              </a:rPr>
              <a:t>);</a:t>
            </a:r>
          </a:p>
          <a:p>
            <a:pPr marL="182563" indent="-182563"/>
            <a:r>
              <a:rPr lang="ru-RU" sz="7600" dirty="0" smtClean="0">
                <a:solidFill>
                  <a:srgbClr val="002060"/>
                </a:solidFill>
              </a:rPr>
              <a:t>мелкое </a:t>
            </a:r>
            <a:r>
              <a:rPr lang="ru-RU" sz="7600" dirty="0" smtClean="0">
                <a:solidFill>
                  <a:srgbClr val="002060"/>
                </a:solidFill>
              </a:rPr>
              <a:t>хищение (</a:t>
            </a:r>
            <a:r>
              <a:rPr lang="ru-RU" sz="7600" dirty="0" smtClean="0">
                <a:solidFill>
                  <a:srgbClr val="002060"/>
                </a:solidFill>
                <a:hlinkClick r:id="rId4"/>
              </a:rPr>
              <a:t>статья </a:t>
            </a:r>
            <a:r>
              <a:rPr lang="ru-RU" sz="7600" dirty="0" smtClean="0">
                <a:solidFill>
                  <a:srgbClr val="002060"/>
                </a:solidFill>
                <a:hlinkClick r:id="rId4"/>
              </a:rPr>
              <a:t>11.1);</a:t>
            </a:r>
            <a:endParaRPr lang="ru-RU" sz="7600" dirty="0" smtClean="0">
              <a:solidFill>
                <a:srgbClr val="002060"/>
              </a:solidFill>
              <a:hlinkClick r:id="rId4"/>
            </a:endParaRPr>
          </a:p>
          <a:p>
            <a:pPr marL="182563" indent="-182563"/>
            <a:r>
              <a:rPr lang="ru-RU" sz="7600" dirty="0" smtClean="0">
                <a:solidFill>
                  <a:srgbClr val="002060"/>
                </a:solidFill>
              </a:rPr>
              <a:t>умышленные </a:t>
            </a:r>
            <a:r>
              <a:rPr lang="ru-RU" sz="7600" dirty="0" smtClean="0">
                <a:solidFill>
                  <a:srgbClr val="002060"/>
                </a:solidFill>
              </a:rPr>
              <a:t>уничтожение либо повреждение </a:t>
            </a:r>
            <a:r>
              <a:rPr lang="ru-RU" sz="7600" dirty="0" smtClean="0">
                <a:solidFill>
                  <a:srgbClr val="002060"/>
                </a:solidFill>
              </a:rPr>
              <a:t>чужого имущества (</a:t>
            </a:r>
            <a:r>
              <a:rPr lang="ru-RU" sz="7600" dirty="0" smtClean="0">
                <a:solidFill>
                  <a:srgbClr val="002060"/>
                </a:solidFill>
                <a:hlinkClick r:id="rId5"/>
              </a:rPr>
              <a:t>статья </a:t>
            </a:r>
            <a:r>
              <a:rPr lang="ru-RU" sz="7600" dirty="0" smtClean="0">
                <a:solidFill>
                  <a:srgbClr val="002060"/>
                </a:solidFill>
                <a:hlinkClick r:id="rId5"/>
              </a:rPr>
              <a:t>11.3);</a:t>
            </a:r>
            <a:endParaRPr lang="ru-RU" sz="7600" dirty="0" smtClean="0">
              <a:solidFill>
                <a:srgbClr val="002060"/>
              </a:solidFill>
              <a:hlinkClick r:id="rId5"/>
            </a:endParaRPr>
          </a:p>
          <a:p>
            <a:pPr marL="182563" indent="-182563"/>
            <a:r>
              <a:rPr lang="ru-RU" sz="7600" dirty="0" smtClean="0">
                <a:solidFill>
                  <a:srgbClr val="002060"/>
                </a:solidFill>
              </a:rPr>
              <a:t>за </a:t>
            </a:r>
            <a:r>
              <a:rPr lang="ru-RU" sz="7600" dirty="0" smtClean="0">
                <a:solidFill>
                  <a:srgbClr val="002060"/>
                </a:solidFill>
              </a:rPr>
              <a:t>жестокое обращение с </a:t>
            </a:r>
            <a:r>
              <a:rPr lang="ru-RU" sz="7600" dirty="0" smtClean="0">
                <a:solidFill>
                  <a:srgbClr val="002060"/>
                </a:solidFill>
              </a:rPr>
              <a:t>животными или избавление от животного </a:t>
            </a:r>
            <a:r>
              <a:rPr lang="ru-RU" sz="7600" dirty="0" smtClean="0">
                <a:solidFill>
                  <a:srgbClr val="002060"/>
                </a:solidFill>
              </a:rPr>
              <a:t>(</a:t>
            </a:r>
            <a:r>
              <a:rPr lang="ru-RU" sz="7600" dirty="0" smtClean="0">
                <a:solidFill>
                  <a:srgbClr val="002060"/>
                </a:solidFill>
                <a:hlinkClick r:id="rId6"/>
              </a:rPr>
              <a:t>статья </a:t>
            </a:r>
            <a:r>
              <a:rPr lang="ru-RU" sz="7600" dirty="0" smtClean="0">
                <a:solidFill>
                  <a:srgbClr val="002060"/>
                </a:solidFill>
                <a:hlinkClick r:id="rId6"/>
              </a:rPr>
              <a:t>16.29);</a:t>
            </a:r>
            <a:endParaRPr lang="ru-RU" sz="7600" dirty="0" smtClean="0">
              <a:solidFill>
                <a:srgbClr val="002060"/>
              </a:solidFill>
              <a:hlinkClick r:id="rId6"/>
            </a:endParaRPr>
          </a:p>
          <a:p>
            <a:pPr marL="182563" indent="-182563"/>
            <a:r>
              <a:rPr lang="ru-RU" sz="7600" dirty="0" smtClean="0">
                <a:solidFill>
                  <a:srgbClr val="002060"/>
                </a:solidFill>
              </a:rPr>
              <a:t>за </a:t>
            </a:r>
            <a:r>
              <a:rPr lang="ru-RU" sz="7600" dirty="0" smtClean="0">
                <a:solidFill>
                  <a:srgbClr val="002060"/>
                </a:solidFill>
              </a:rPr>
              <a:t>мелкое хулиганство (</a:t>
            </a:r>
            <a:r>
              <a:rPr lang="ru-RU" sz="7600" dirty="0" smtClean="0">
                <a:solidFill>
                  <a:srgbClr val="002060"/>
                </a:solidFill>
                <a:hlinkClick r:id="rId7"/>
              </a:rPr>
              <a:t>статья </a:t>
            </a:r>
            <a:r>
              <a:rPr lang="ru-RU" sz="7600" dirty="0" smtClean="0">
                <a:solidFill>
                  <a:srgbClr val="002060"/>
                </a:solidFill>
                <a:hlinkClick r:id="rId7"/>
              </a:rPr>
              <a:t>19.1)</a:t>
            </a:r>
            <a:r>
              <a:rPr lang="ru-RU" sz="7600" dirty="0" smtClean="0">
                <a:solidFill>
                  <a:srgbClr val="002060"/>
                </a:solidFill>
                <a:hlinkClick r:id="rId8"/>
              </a:rPr>
              <a:t>.</a:t>
            </a:r>
            <a:endParaRPr lang="ru-RU" sz="7600" dirty="0" smtClean="0">
              <a:solidFill>
                <a:srgbClr val="002060"/>
              </a:solidFill>
              <a:hlinkClick r:id="rId8"/>
            </a:endParaRPr>
          </a:p>
          <a:p>
            <a:endParaRPr lang="ru-RU" sz="5600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ru-RU" sz="7200" b="1" dirty="0">
                <a:solidFill>
                  <a:srgbClr val="FF0000"/>
                </a:solidFill>
              </a:rPr>
              <a:t>Ответственность за совершение </a:t>
            </a:r>
            <a:r>
              <a:rPr lang="ru-RU" sz="7200" b="1" dirty="0" smtClean="0">
                <a:solidFill>
                  <a:srgbClr val="FF0000"/>
                </a:solidFill>
              </a:rPr>
              <a:t>несовершеннолетним деяния, содержащего признаки административного правонарушения либо преступления, но не достигшим ко времени совершения такого деяния возраста, с которого наступает административная или уголовная ответственность, </a:t>
            </a:r>
            <a:r>
              <a:rPr lang="ru-RU" sz="7200" b="1" dirty="0" smtClean="0">
                <a:solidFill>
                  <a:srgbClr val="FF0000"/>
                </a:solidFill>
              </a:rPr>
              <a:t>несут </a:t>
            </a:r>
            <a:r>
              <a:rPr lang="ru-RU" sz="7200" b="1" dirty="0">
                <a:solidFill>
                  <a:srgbClr val="FF0000"/>
                </a:solidFill>
              </a:rPr>
              <a:t>его законные представители (</a:t>
            </a:r>
            <a:r>
              <a:rPr lang="ru-RU" sz="7200" b="1" dirty="0" smtClean="0">
                <a:solidFill>
                  <a:srgbClr val="FF0000"/>
                </a:solidFill>
              </a:rPr>
              <a:t>родители или лица, их заменяющие) </a:t>
            </a:r>
            <a:r>
              <a:rPr lang="ru-RU" sz="7200" b="1" dirty="0" smtClean="0">
                <a:solidFill>
                  <a:srgbClr val="FF0000"/>
                </a:solidFill>
              </a:rPr>
              <a:t>по </a:t>
            </a:r>
            <a:r>
              <a:rPr lang="ru-RU" sz="7200" b="1" dirty="0" smtClean="0">
                <a:solidFill>
                  <a:srgbClr val="FF0000"/>
                </a:solidFill>
              </a:rPr>
              <a:t>части 1 статьи 10.3 КоАП </a:t>
            </a:r>
            <a:r>
              <a:rPr lang="ru-RU" sz="7200" b="1" dirty="0" smtClean="0">
                <a:solidFill>
                  <a:srgbClr val="FF0000"/>
                </a:solidFill>
              </a:rPr>
              <a:t>«</a:t>
            </a:r>
            <a:r>
              <a:rPr lang="ru-RU" sz="7200" b="1" dirty="0">
                <a:solidFill>
                  <a:srgbClr val="FF0000"/>
                </a:solidFill>
              </a:rPr>
              <a:t>Невыполнение обязанностей по воспитанию детей</a:t>
            </a:r>
            <a:r>
              <a:rPr lang="ru-RU" sz="7200" b="1" dirty="0" smtClean="0">
                <a:solidFill>
                  <a:srgbClr val="FF0000"/>
                </a:solidFill>
              </a:rPr>
              <a:t>».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86" y="332656"/>
            <a:ext cx="8545414" cy="86409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</a:t>
            </a:r>
            <a:b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556792"/>
            <a:ext cx="3051720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37160"/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10.1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КоАП. 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/>
            <a:r>
              <a:rPr lang="ru-RU" sz="1400" b="1" i="1" dirty="0" smtClean="0">
                <a:solidFill>
                  <a:schemeClr val="bg1"/>
                </a:solidFill>
              </a:rPr>
              <a:t>Умышленное </a:t>
            </a:r>
            <a:r>
              <a:rPr lang="ru-RU" sz="1400" b="1" i="1" dirty="0">
                <a:solidFill>
                  <a:schemeClr val="bg1"/>
                </a:solidFill>
              </a:rPr>
              <a:t>причинение телесного повреждения и иные насильственные действия либо нарушение защитного </a:t>
            </a:r>
            <a:r>
              <a:rPr lang="ru-RU" sz="1400" b="1" i="1" dirty="0" smtClean="0">
                <a:solidFill>
                  <a:schemeClr val="bg1"/>
                </a:solidFill>
              </a:rPr>
              <a:t>предписания</a:t>
            </a: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1391970"/>
            <a:ext cx="3837042" cy="24622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1 статьи 10.3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r>
              <a:rPr lang="ru-RU" sz="1400" b="1" i="1" dirty="0">
                <a:solidFill>
                  <a:schemeClr val="bg1"/>
                </a:solidFill>
              </a:rPr>
              <a:t>Невыполнение </a:t>
            </a:r>
            <a:r>
              <a:rPr lang="ru-RU" sz="1400" b="1" i="1" dirty="0" smtClean="0">
                <a:solidFill>
                  <a:schemeClr val="bg1"/>
                </a:solidFill>
              </a:rPr>
              <a:t>родителями или лицами, их заменяющими, обязанностей </a:t>
            </a:r>
            <a:r>
              <a:rPr lang="ru-RU" sz="1400" b="1" i="1" dirty="0">
                <a:solidFill>
                  <a:schemeClr val="bg1"/>
                </a:solidFill>
              </a:rPr>
              <a:t>по воспитанию </a:t>
            </a:r>
            <a:r>
              <a:rPr lang="ru-RU" sz="1400" b="1" i="1" dirty="0" smtClean="0">
                <a:solidFill>
                  <a:schemeClr val="bg1"/>
                </a:solidFill>
              </a:rPr>
              <a:t>детей, повлекшее совершение несовершеннолетним деяния, содержащего признаки административного правонарушения либо преступления, но не достигшим ко времени совершения такого деяния возраста, с которого наступает административная или уголовная ответственность за совершение деяния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4207450"/>
            <a:ext cx="2908930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 2 статьи 10.3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КоАП. </a:t>
            </a:r>
            <a:r>
              <a:rPr lang="ru-RU" sz="1400" b="1" i="1" dirty="0" smtClean="0">
                <a:solidFill>
                  <a:schemeClr val="bg1"/>
                </a:solidFill>
              </a:rPr>
              <a:t>Невыполнение родителями или лицами, их замещающими, обязанностей </a:t>
            </a:r>
            <a:r>
              <a:rPr lang="ru-RU" sz="1400" b="1" i="1" dirty="0">
                <a:solidFill>
                  <a:schemeClr val="bg1"/>
                </a:solidFill>
              </a:rPr>
              <a:t>по сопровождению </a:t>
            </a:r>
            <a:r>
              <a:rPr lang="ru-RU" sz="1400" b="1" i="1" dirty="0" smtClean="0">
                <a:solidFill>
                  <a:schemeClr val="bg1"/>
                </a:solidFill>
              </a:rPr>
              <a:t>несовершеннолетнего в возрасте до 16 лет либо по обеспечению его сопровождения совершеннолетним лицом в период с 23:00 до 06:00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429000"/>
            <a:ext cx="4608512" cy="31085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19.4 </a:t>
            </a:r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КоАП. 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Вовлечение </a:t>
            </a:r>
            <a:r>
              <a:rPr lang="ru-RU" sz="1400" b="1" i="1" dirty="0">
                <a:solidFill>
                  <a:schemeClr val="bg1"/>
                </a:solidFill>
              </a:rPr>
              <a:t>несовершеннолетнего в антиобщественное поведение путем покупки для него алкогольных, слабоалкогольных напитков или пива, а также иное вовлечение лицом, достигшим возраста восемнадцати лет, заведомо несовершеннолетнего в употребление алкогольных, слабоалкогольных напитков или пива либо в немедицинское употребление сильнодействующих или других одурманивающих веществ, а равно вовлечение несовершеннолетнего в участие в собрании, митинге, уличном шествии, демонстрации, пикетировании, ином массовом мероприятии, проводимых с нарушением установленного </a:t>
            </a:r>
            <a:r>
              <a:rPr lang="ru-RU" sz="1400" b="1" i="1" dirty="0" smtClean="0">
                <a:solidFill>
                  <a:schemeClr val="bg1"/>
                </a:solidFill>
              </a:rPr>
              <a:t>порядка</a:t>
            </a:r>
            <a:endParaRPr lang="ru-RU" sz="14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родителей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134" y="1564168"/>
            <a:ext cx="2710714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159 УК</a:t>
            </a:r>
            <a:r>
              <a:rPr lang="ru-RU" sz="1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Оставление в опасности</a:t>
            </a:r>
          </a:p>
          <a:p>
            <a:pPr marL="137160" indent="0">
              <a:buNone/>
            </a:pPr>
            <a:endParaRPr lang="ru-RU" sz="1400" b="1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04686" y="5157192"/>
            <a:ext cx="2736304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Преступления против половой неприкосновенности или половой свободы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1084" y="3423567"/>
            <a:ext cx="2736304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173 УК</a:t>
            </a:r>
            <a:r>
              <a:rPr lang="ru-RU" sz="1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i="1" dirty="0">
                <a:solidFill>
                  <a:schemeClr val="bg1"/>
                </a:solidFill>
              </a:rPr>
              <a:t>Вовлечение несовершеннолетнего в антиобщественное </a:t>
            </a:r>
            <a:r>
              <a:rPr lang="ru-RU" sz="1400" b="1" i="1" dirty="0" smtClean="0">
                <a:solidFill>
                  <a:schemeClr val="bg1"/>
                </a:solidFill>
              </a:rPr>
              <a:t>поведение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8158" y="2492896"/>
            <a:ext cx="2908930" cy="7386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172 УК</a:t>
            </a:r>
            <a:r>
              <a:rPr lang="ru-RU" sz="1400" b="1" i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Вовлечение </a:t>
            </a:r>
            <a:r>
              <a:rPr lang="ru-RU" sz="1400" b="1" i="1" dirty="0">
                <a:solidFill>
                  <a:schemeClr val="bg1"/>
                </a:solidFill>
              </a:rPr>
              <a:t>несовершеннолетнего в совершение </a:t>
            </a:r>
            <a:r>
              <a:rPr lang="ru-RU" sz="1400" b="1" i="1" dirty="0" smtClean="0">
                <a:solidFill>
                  <a:schemeClr val="bg1"/>
                </a:solidFill>
              </a:rPr>
              <a:t>преступления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562" y="4140949"/>
            <a:ext cx="4752528" cy="11695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174 УК.</a:t>
            </a:r>
          </a:p>
          <a:p>
            <a:r>
              <a:rPr lang="ru-RU" sz="1400" b="1" i="1" dirty="0" smtClean="0">
                <a:solidFill>
                  <a:schemeClr val="bg1"/>
                </a:solidFill>
              </a:rPr>
              <a:t>Уклонение </a:t>
            </a:r>
            <a:r>
              <a:rPr lang="ru-RU" sz="1400" b="1" i="1" dirty="0">
                <a:solidFill>
                  <a:schemeClr val="bg1"/>
                </a:solidFill>
              </a:rPr>
              <a:t>родителей от содержания детей либо от возмещения расходов, затраченных государством на содержание детей, находящихся или находившихся на государственном </a:t>
            </a:r>
            <a:r>
              <a:rPr lang="ru-RU" sz="1400" b="1" i="1" dirty="0" smtClean="0">
                <a:solidFill>
                  <a:schemeClr val="bg1"/>
                </a:solidFill>
              </a:rPr>
              <a:t>обеспечении</a:t>
            </a:r>
            <a:endParaRPr lang="ru-RU" sz="1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9836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889719"/>
              </p:ext>
            </p:extLst>
          </p:nvPr>
        </p:nvGraphicFramePr>
        <p:xfrm>
          <a:off x="-9138" y="1"/>
          <a:ext cx="91531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69709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161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1199</Words>
  <Application>Microsoft Office PowerPoint</Application>
  <PresentationFormat>Экран (4:3)</PresentationFormat>
  <Paragraphs>164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Правовая ОТВЕТСТВЕННОСТЬ РОДИТЕЛЕЙ  за ЖИЗНЬ и Здоровье несовершеннолетних, а также последствия противоправных поступков, совершаемых детьми и подростками </vt:lpstr>
      <vt:lpstr>Безопасность детей наше общее дело. Сохранение жизни и здоровья детей –  главная обязанность взрослых.</vt:lpstr>
      <vt:lpstr>Безопасность детей наше общее дело. Сохранение жизни и здоровья детей –  главная обязанность взрослых.</vt:lpstr>
      <vt:lpstr>Ответственность родителей за воспитание детей, обеспечение их безопасности</vt:lpstr>
      <vt:lpstr>Статьей 67 Кодекса Республики Беларусь о браке и семье и пунктом 1 Декрета №18 определены случаи ненадлежащего воспитания и содержания детей, нахождения детей в социально опасном положении, признания ребенка нуждающимся в государственной защите </vt:lpstr>
      <vt:lpstr> В настоящее время в Республике Беларусь за совершение противоправных поступков предусмотрены два вида ответственности: административная и уголовная</vt:lpstr>
      <vt:lpstr>Административная  ответственность родителей</vt:lpstr>
      <vt:lpstr>Уголовная ответственность родителей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–  ответственность  родителей</dc:title>
  <dc:creator>505</dc:creator>
  <cp:lastModifiedBy>505</cp:lastModifiedBy>
  <cp:revision>94</cp:revision>
  <dcterms:created xsi:type="dcterms:W3CDTF">2019-04-14T15:03:35Z</dcterms:created>
  <dcterms:modified xsi:type="dcterms:W3CDTF">2021-03-15T12:46:16Z</dcterms:modified>
</cp:coreProperties>
</file>