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9" r:id="rId1"/>
  </p:sldMasterIdLst>
  <p:notesMasterIdLst>
    <p:notesMasterId r:id="rId11"/>
  </p:notesMasterIdLst>
  <p:sldIdLst>
    <p:sldId id="256" r:id="rId2"/>
    <p:sldId id="406" r:id="rId3"/>
    <p:sldId id="417" r:id="rId4"/>
    <p:sldId id="385" r:id="rId5"/>
    <p:sldId id="418" r:id="rId6"/>
    <p:sldId id="394" r:id="rId7"/>
    <p:sldId id="379" r:id="rId8"/>
    <p:sldId id="263" r:id="rId9"/>
    <p:sldId id="262" r:id="rId10"/>
  </p:sldIdLst>
  <p:sldSz cx="12192000" cy="6858000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267" autoAdjust="0"/>
  </p:normalViewPr>
  <p:slideViewPr>
    <p:cSldViewPr snapToGrid="0">
      <p:cViewPr varScale="1">
        <p:scale>
          <a:sx n="65" d="100"/>
          <a:sy n="65" d="100"/>
        </p:scale>
        <p:origin x="-89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311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реки</c:v>
                </c:pt>
              </c:strCache>
            </c:strRef>
          </c:tx>
          <c:spPr>
            <a:solidFill>
              <a:srgbClr val="61D6FF"/>
            </a:solidFill>
            <a:ln>
              <a:noFill/>
            </a:ln>
            <a:effectLst/>
          </c:spPr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Жодино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33</c:v>
                </c:pt>
                <c:pt idx="1">
                  <c:v>44</c:v>
                </c:pt>
                <c:pt idx="2">
                  <c:v>38</c:v>
                </c:pt>
                <c:pt idx="3">
                  <c:v>38</c:v>
                </c:pt>
                <c:pt idx="4">
                  <c:v>18</c:v>
                </c:pt>
                <c:pt idx="5">
                  <c:v>9</c:v>
                </c:pt>
                <c:pt idx="6">
                  <c:v>27</c:v>
                </c:pt>
                <c:pt idx="7">
                  <c:v>24</c:v>
                </c:pt>
                <c:pt idx="8">
                  <c:v>41</c:v>
                </c:pt>
                <c:pt idx="9">
                  <c:v>3</c:v>
                </c:pt>
                <c:pt idx="10">
                  <c:v>21</c:v>
                </c:pt>
                <c:pt idx="11">
                  <c:v>23</c:v>
                </c:pt>
                <c:pt idx="12">
                  <c:v>33</c:v>
                </c:pt>
                <c:pt idx="13">
                  <c:v>16</c:v>
                </c:pt>
                <c:pt idx="14">
                  <c:v>36</c:v>
                </c:pt>
                <c:pt idx="15">
                  <c:v>22</c:v>
                </c:pt>
                <c:pt idx="16">
                  <c:v>21</c:v>
                </c:pt>
                <c:pt idx="17">
                  <c:v>20</c:v>
                </c:pt>
                <c:pt idx="18">
                  <c:v>17</c:v>
                </c:pt>
                <c:pt idx="19">
                  <c:v>36</c:v>
                </c:pt>
                <c:pt idx="20">
                  <c:v>18</c:v>
                </c:pt>
                <c:pt idx="21">
                  <c:v>19</c:v>
                </c:pt>
                <c:pt idx="2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B1-4A4B-84FF-6CC2488246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ручьи</c:v>
                </c:pt>
              </c:strCache>
            </c:strRef>
          </c:tx>
          <c:spPr>
            <a:solidFill>
              <a:srgbClr val="00467A"/>
            </a:solidFill>
            <a:ln>
              <a:noFill/>
            </a:ln>
            <a:effectLst/>
          </c:spPr>
          <c:dLbls>
            <c:dLbl>
              <c:idx val="5"/>
              <c:layout>
                <c:manualLayout>
                  <c:x val="-3.1250000000000592E-3"/>
                  <c:y val="-3.0378135434415983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47-4494-82A1-1A54CBDEF9B3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Лист1!$A$2:$A$24</c:f>
              <c:strCache>
                <c:ptCount val="23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Жодино</c:v>
                </c:pt>
              </c:strCache>
            </c:strRef>
          </c:cat>
          <c:val>
            <c:numRef>
              <c:f>Лист1!$C$2:$C$24</c:f>
              <c:numCache>
                <c:formatCode>General</c:formatCode>
                <c:ptCount val="23"/>
                <c:pt idx="0">
                  <c:v>44</c:v>
                </c:pt>
                <c:pt idx="1">
                  <c:v>10</c:v>
                </c:pt>
                <c:pt idx="2">
                  <c:v>9</c:v>
                </c:pt>
                <c:pt idx="4">
                  <c:v>88</c:v>
                </c:pt>
                <c:pt idx="5">
                  <c:v>4</c:v>
                </c:pt>
                <c:pt idx="6">
                  <c:v>1</c:v>
                </c:pt>
                <c:pt idx="7">
                  <c:v>28</c:v>
                </c:pt>
                <c:pt idx="8">
                  <c:v>35</c:v>
                </c:pt>
                <c:pt idx="9">
                  <c:v>28</c:v>
                </c:pt>
                <c:pt idx="10">
                  <c:v>68</c:v>
                </c:pt>
                <c:pt idx="11">
                  <c:v>21</c:v>
                </c:pt>
                <c:pt idx="12">
                  <c:v>67</c:v>
                </c:pt>
                <c:pt idx="15">
                  <c:v>5</c:v>
                </c:pt>
                <c:pt idx="16">
                  <c:v>19</c:v>
                </c:pt>
                <c:pt idx="18">
                  <c:v>6</c:v>
                </c:pt>
                <c:pt idx="19">
                  <c:v>57</c:v>
                </c:pt>
                <c:pt idx="20">
                  <c:v>23</c:v>
                </c:pt>
                <c:pt idx="2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8A-4A72-B6AF-6D1C1B21B37B}"/>
            </c:ext>
          </c:extLst>
        </c:ser>
        <c:dLbls/>
        <c:gapWidth val="219"/>
        <c:overlap val="100"/>
        <c:axId val="143971840"/>
        <c:axId val="143973376"/>
      </c:barChart>
      <c:catAx>
        <c:axId val="143971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973376"/>
        <c:crosses val="autoZero"/>
        <c:auto val="1"/>
        <c:lblAlgn val="ctr"/>
        <c:lblOffset val="100"/>
      </c:catAx>
      <c:valAx>
        <c:axId val="1439733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97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Лист1!$A$2:$A$24</c:f>
              <c:strCache>
                <c:ptCount val="23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Жодино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2</c:v>
                </c:pt>
                <c:pt idx="5">
                  <c:v>1</c:v>
                </c:pt>
                <c:pt idx="6">
                  <c:v>6</c:v>
                </c:pt>
                <c:pt idx="7">
                  <c:v>1</c:v>
                </c:pt>
                <c:pt idx="8">
                  <c:v>10</c:v>
                </c:pt>
                <c:pt idx="9">
                  <c:v>5</c:v>
                </c:pt>
                <c:pt idx="10">
                  <c:v>4</c:v>
                </c:pt>
                <c:pt idx="11">
                  <c:v>9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1</c:v>
                </c:pt>
                <c:pt idx="18">
                  <c:v>5</c:v>
                </c:pt>
                <c:pt idx="19">
                  <c:v>5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E2-4B31-9875-7731E57AFE27}"/>
            </c:ext>
          </c:extLst>
        </c:ser>
        <c:dLbls/>
        <c:axId val="144535552"/>
        <c:axId val="144537088"/>
      </c:barChart>
      <c:catAx>
        <c:axId val="144535552"/>
        <c:scaling>
          <c:orientation val="minMax"/>
        </c:scaling>
        <c:axPos val="b"/>
        <c:majorGridlines/>
        <c:numFmt formatCode="General" sourceLinked="0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  <c:crossAx val="144537088"/>
        <c:crosses val="autoZero"/>
        <c:auto val="1"/>
        <c:lblAlgn val="ctr"/>
        <c:lblOffset val="100"/>
      </c:catAx>
      <c:valAx>
        <c:axId val="144537088"/>
        <c:scaling>
          <c:orientation val="minMax"/>
        </c:scaling>
        <c:axPos val="l"/>
        <c:majorGridlines/>
        <c:numFmt formatCode="General" sourceLinked="1"/>
        <c:tickLblPos val="nextTo"/>
        <c:crossAx val="144535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0.04511</cdr:x>
      <cdr:y>0.06859</cdr:y>
    </cdr:from>
    <cdr:to>
      <cdr:x>0.12838</cdr:x>
      <cdr:y>0.20874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300" y="4475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0.06939</cdr:x>
      <cdr:y>0.06859</cdr:y>
    </cdr:from>
    <cdr:to>
      <cdr:x>0.94605</cdr:x>
      <cdr:y>0.20874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447503"/>
          <a:ext cx="9626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600" dirty="0"/>
        </a:p>
      </cdr:txBody>
    </cdr:sp>
  </cdr:relSizeAnchor>
  <cdr:relSizeAnchor xmlns:cdr="http://schemas.openxmlformats.org/drawingml/2006/chartDrawing">
    <cdr:from>
      <cdr:x>0.09368</cdr:x>
      <cdr:y>0.09049</cdr:y>
    </cdr:from>
    <cdr:to>
      <cdr:x>0.17695</cdr:x>
      <cdr:y>0.23064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28700" y="5903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Сведения о разработке в 2021 году промышленных карьеров в разрезе районов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0.67079</cdr:x>
      <cdr:y>0.20144</cdr:y>
    </cdr:from>
    <cdr:to>
      <cdr:x>0.75406</cdr:x>
      <cdr:y>0.34159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366000" y="13142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Общее количество разрабатываемых</a:t>
          </a:r>
        </a:p>
        <a:p xmlns:a="http://schemas.openxmlformats.org/drawingml/2006/main">
          <a:r>
            <a:rPr lang="ru-RU" dirty="0"/>
            <a:t>карьеров по Минской области </a:t>
          </a:r>
        </a:p>
        <a:p xmlns:a="http://schemas.openxmlformats.org/drawingml/2006/main">
          <a:r>
            <a:rPr lang="ru-RU" sz="1100" dirty="0"/>
            <a:t>составляет 74 шт.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323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323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8EF4A0-7CC0-414A-9101-0F3CCECE94CF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323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323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88EBE9-B9DA-4747-84A3-26DDDAB58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C9797-BEFB-4729-9DDB-BB7878BDDC7D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E15E-7705-4677-8516-EE69FBEB8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B289-7F53-49D8-BF9D-ED2405C636CC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0AAB-5166-4BD0-B186-CAF87A65A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A866-BD1D-49C1-93D3-32F449C8BA86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9AF6-E991-4582-9E9C-76CE6E4F0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0C24C-F353-4669-AE3B-92AABE99D7B3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086A-82BB-4B74-A6DE-A7484D81C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6056F-4C55-4CC6-BB0D-7F71359503F7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6C065-8675-43A9-8403-1D180F7F1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B693-4D01-4B97-88FA-82F5B7137DB3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9C5D-B35E-4AF7-BC8B-B8C56E0FF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3A13-24D0-4546-B513-33F7D10DA5D4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B6021-E953-452C-90D2-59FDC13F5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58696-5492-4089-8992-9FDEFDD26C23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9818-009A-41F9-ABC7-D6FF6127F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22AD-9AD0-4B5E-BD60-A8DE900184CA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EE3F-5E79-4663-8380-79175E104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EE27B-E4F2-451A-832A-1A7410E6F68E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70F0-2A15-47E1-A743-5D22671A7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5F1B-1381-461C-980C-3EC47C012738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D1F9D-AE42-4731-B84B-40719DB2C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5353-B2BA-4831-8B25-ED910C39F640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D1CA-F5D4-476D-9A1D-A6013E917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9591-3F7A-4732-890F-B44059BD7F79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6F5C-525F-4959-BF5C-FF437D6D1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D681-CD08-47F3-BE84-DAA4C62AE75F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65B0B-1AE8-4827-B12E-59065F69D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B0DA-A344-46DE-9478-FF7AF7A3A35A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10CE4-8654-4196-83F1-0E08A81E9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CC79A-E884-460C-931D-D32901A807EF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78814-7AF4-45DB-A135-E560130BC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2DD6D-90C5-440E-9A79-3D21C975692B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11942-B9F8-4413-8B31-85A053BC8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5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B108DFA-35F5-4813-BD06-FF6430DFDBF8}" type="datetime1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85A2497-AD83-427C-9B20-72BC8D0D4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6" r:id="rId2"/>
    <p:sldLayoutId id="2147483855" r:id="rId3"/>
    <p:sldLayoutId id="2147483854" r:id="rId4"/>
    <p:sldLayoutId id="2147483853" r:id="rId5"/>
    <p:sldLayoutId id="2147483852" r:id="rId6"/>
    <p:sldLayoutId id="2147483851" r:id="rId7"/>
    <p:sldLayoutId id="2147483850" r:id="rId8"/>
    <p:sldLayoutId id="2147483849" r:id="rId9"/>
    <p:sldLayoutId id="2147483848" r:id="rId10"/>
    <p:sldLayoutId id="2147483847" r:id="rId11"/>
    <p:sldLayoutId id="2147483858" r:id="rId12"/>
    <p:sldLayoutId id="2147483846" r:id="rId13"/>
    <p:sldLayoutId id="2147483859" r:id="rId14"/>
    <p:sldLayoutId id="2147483845" r:id="rId15"/>
    <p:sldLayoutId id="2147483844" r:id="rId16"/>
    <p:sldLayoutId id="2147483843" r:id="rId17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68370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68370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68370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4pPr>
      <a:lvl5pPr marL="21145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297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endParaRPr lang="ru-RU">
              <a:solidFill>
                <a:srgbClr val="68370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157" y="228903"/>
            <a:ext cx="11328400" cy="60734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95250"/>
            <a:ext cx="2636838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72280" y="1977081"/>
            <a:ext cx="9794789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О готовности Минской областной организации </a:t>
            </a:r>
            <a:r>
              <a:rPr lang="ru-RU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ОСВОД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к </a:t>
            </a:r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купальному сезону 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11730038" y="0"/>
            <a:ext cx="4619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315913" y="3983038"/>
            <a:ext cx="4837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7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11533188" y="107950"/>
            <a:ext cx="658812" cy="6254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21617" name="Group 113"/>
          <p:cNvGraphicFramePr>
            <a:graphicFrameLocks noGrp="1"/>
          </p:cNvGraphicFramePr>
          <p:nvPr/>
        </p:nvGraphicFramePr>
        <p:xfrm>
          <a:off x="1303338" y="150813"/>
          <a:ext cx="9711992" cy="5295904"/>
        </p:xfrm>
        <a:graphic>
          <a:graphicData uri="http://schemas.openxmlformats.org/drawingml/2006/table">
            <a:tbl>
              <a:tblPr/>
              <a:tblGrid>
                <a:gridCol w="4489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22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95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МЕСТ  ОТДЫХА У ВОДЫ В КУПАЛЬНОМ СЕЗОНЕ 2021г.</a:t>
                      </a:r>
                    </a:p>
                  </a:txBody>
                  <a:tcPr marL="8265" marR="8265" marT="826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БЕРЕЗИНСКИЙ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БОРИСОВСКИЙ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ВИЛЕЙСКИЙ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ВОЛОЖИНСКИЙ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ДЗЕРЖИНСКИЙ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КЛЕЦКИЙ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КОПЫЛЬСКИЙ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КРУПСКИЙ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ЛОГОЙСКИЙ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ЛЮБАНСКИЙ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МОЛОДЕЧНЕНСКИЙ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МЯДЕЛЬСКИЙ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НЕСВИЖСКИЙ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ПУХОВИЧСКИЙ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СЛУЦКИЙ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СМОЛЕВИЧСКИЙ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СОЛИГОРСКИЙ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СТАРОДОРОЖСКИЙ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СТОЛБЦОВСКИЙ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УЗДЕНСКИЙ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ЧЕРВЕНСКИЙ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г. ЖОДИНО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МИНСКАЯ ОБЛАСТЬ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103</a:t>
                      </a:r>
                    </a:p>
                  </a:txBody>
                  <a:tcPr marL="8265" marR="8265" marT="82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623675" y="0"/>
            <a:ext cx="568325" cy="72548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3" y="127000"/>
          <a:ext cx="11508260" cy="6488437"/>
        </p:xfrm>
        <a:graphic>
          <a:graphicData uri="http://schemas.openxmlformats.org/drawingml/2006/table">
            <a:tbl>
              <a:tblPr/>
              <a:tblGrid>
                <a:gridCol w="616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458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36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9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87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Закрепление за структурами ОСВОД оздоровительных, спортивно-оздоровительных лагерей Минской области </a:t>
                      </a:r>
                    </a:p>
                  </a:txBody>
                  <a:tcPr marL="3824" marR="3824" marT="3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лагеря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Месторасположение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 ОСВОД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Папарать-кветка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Березинский район, 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Косовка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Березинский сп.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Бродовка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Бродовка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Спортивная,50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.Образовательно-оздоровительный лагерь «Чайка»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аг.Старо-Борисов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Лагерная, д.1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станйия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Св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i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танак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Белино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стта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«Лесная сказка»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Вилейский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д. Глинное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Вилейская сп. ст.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ГУО"Детский оздоровительный лагерь «Дружба»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Дзержинский район, пос. Энергетиков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Дзержинский сп.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«Нача»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Клецкий район, 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Голынка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Клецкий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Яновщина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Крупский район, 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Яновщина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Селявский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9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Оресса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Любанский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район,п.о.д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Редковичи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Шипиловичи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Любанский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«Лесной городок»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Вилейский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д. Доманово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Вилейская 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Молодечненский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оздоровительный лагерь «Иволга»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Вилейский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д. Плёсы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Вилейская 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ГУО "Оздоровительный лагерь «Лесная сказка»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Пуховичский район, д. Талька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Пуховичский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«Зорька»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Слуцкий район, д. Воробьёво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Слуцкий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«Зенитчик»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Слуцкий район, д. Мащицы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Слуцкий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09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ГУО "Оздоровительный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Журавушка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Солигорский район, 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Осово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Школьная,д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8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Солигорская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«Родничок»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Стародорожский р-н, 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Буденичи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Стародорожский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ГУО "Оздоровительный лагерь «Неман»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Столбцовский район, д. Дрозды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Столбцовский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оздоровительный лагерь «Вереск»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Червенский район, д. Чернова, ул.Щорса,1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Червенский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оздоровительный лагерь «Богатырь»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д. Дудинка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«Салют»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д. Дудинка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Летний оздоровительный лагерь «Строитель»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д. Дудинка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им. Е.М. Чайки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Столбцовский район, д. Дрозды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Столбцовский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«Дубрава»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Солигорский район, д. Яцковичи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Солигорская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Спортивно-оздоровительный лагерь «Ждановичи» (ФПБ)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Минский район,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аг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Ждановичи-1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Заславский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p:oleObj spid="_x0000_s2053" name="Презентация" r:id="rId3" imgW="2610449" imgH="1467705" progId="PowerPoint.Show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94253" y="0"/>
            <a:ext cx="49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black"/>
                </a:solidFill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70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639550" y="0"/>
            <a:ext cx="552450" cy="7334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7838" y="230188"/>
          <a:ext cx="11228171" cy="646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2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8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32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881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87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6018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Доукомплектование  структур ОСВОД спасательным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снаряжением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4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снаряжения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Спасательные станции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Спасательные посты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МПГ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4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Аэролодка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«Пиранья-4»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9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Подвесной лодочный мотор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Лодка ПВХ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Лодка гребная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59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Кислородный ингалятор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4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Дорожка спасательная пневматическая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Декомпрессиметр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Радиостанция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Бинокль 10х50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Маска водолазная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6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Ласты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A6A9E10-5866-4615-99A0-8C4DFBC1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15875"/>
            <a:ext cx="1143000" cy="6699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F9FFC1"/>
                </a:solidFill>
              </a:rPr>
              <a:t>1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38A3ED5-FB05-47E4-8036-27B6381354F4}"/>
              </a:ext>
            </a:extLst>
          </p:cNvPr>
          <p:cNvGraphicFramePr>
            <a:graphicFrameLocks noGrp="1"/>
          </p:cNvGraphicFramePr>
          <p:nvPr/>
        </p:nvGraphicFramePr>
        <p:xfrm>
          <a:off x="121920" y="973123"/>
          <a:ext cx="11689780" cy="584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4969">
                  <a:extLst>
                    <a:ext uri="{9D8B030D-6E8A-4147-A177-3AD203B41FA5}">
                      <a16:colId xmlns:a16="http://schemas.microsoft.com/office/drawing/2014/main" xmlns="" val="346064062"/>
                    </a:ext>
                  </a:extLst>
                </a:gridCol>
                <a:gridCol w="806694">
                  <a:extLst>
                    <a:ext uri="{9D8B030D-6E8A-4147-A177-3AD203B41FA5}">
                      <a16:colId xmlns:a16="http://schemas.microsoft.com/office/drawing/2014/main" xmlns="" val="1173613902"/>
                    </a:ext>
                  </a:extLst>
                </a:gridCol>
                <a:gridCol w="899549">
                  <a:extLst>
                    <a:ext uri="{9D8B030D-6E8A-4147-A177-3AD203B41FA5}">
                      <a16:colId xmlns:a16="http://schemas.microsoft.com/office/drawing/2014/main" xmlns="" val="1228458261"/>
                    </a:ext>
                  </a:extLst>
                </a:gridCol>
                <a:gridCol w="809288">
                  <a:extLst>
                    <a:ext uri="{9D8B030D-6E8A-4147-A177-3AD203B41FA5}">
                      <a16:colId xmlns:a16="http://schemas.microsoft.com/office/drawing/2014/main" xmlns="" val="4083840797"/>
                    </a:ext>
                  </a:extLst>
                </a:gridCol>
                <a:gridCol w="927448">
                  <a:extLst>
                    <a:ext uri="{9D8B030D-6E8A-4147-A177-3AD203B41FA5}">
                      <a16:colId xmlns:a16="http://schemas.microsoft.com/office/drawing/2014/main" xmlns="" val="1947395789"/>
                    </a:ext>
                  </a:extLst>
                </a:gridCol>
                <a:gridCol w="785258">
                  <a:extLst>
                    <a:ext uri="{9D8B030D-6E8A-4147-A177-3AD203B41FA5}">
                      <a16:colId xmlns:a16="http://schemas.microsoft.com/office/drawing/2014/main" xmlns="" val="2320164892"/>
                    </a:ext>
                  </a:extLst>
                </a:gridCol>
                <a:gridCol w="820671">
                  <a:extLst>
                    <a:ext uri="{9D8B030D-6E8A-4147-A177-3AD203B41FA5}">
                      <a16:colId xmlns:a16="http://schemas.microsoft.com/office/drawing/2014/main" xmlns="" val="2195721957"/>
                    </a:ext>
                  </a:extLst>
                </a:gridCol>
                <a:gridCol w="838510">
                  <a:extLst>
                    <a:ext uri="{9D8B030D-6E8A-4147-A177-3AD203B41FA5}">
                      <a16:colId xmlns:a16="http://schemas.microsoft.com/office/drawing/2014/main" xmlns="" val="2201166603"/>
                    </a:ext>
                  </a:extLst>
                </a:gridCol>
                <a:gridCol w="909873">
                  <a:extLst>
                    <a:ext uri="{9D8B030D-6E8A-4147-A177-3AD203B41FA5}">
                      <a16:colId xmlns:a16="http://schemas.microsoft.com/office/drawing/2014/main" xmlns="" val="2718156956"/>
                    </a:ext>
                  </a:extLst>
                </a:gridCol>
                <a:gridCol w="864866">
                  <a:extLst>
                    <a:ext uri="{9D8B030D-6E8A-4147-A177-3AD203B41FA5}">
                      <a16:colId xmlns:a16="http://schemas.microsoft.com/office/drawing/2014/main" xmlns="" val="2807621940"/>
                    </a:ext>
                  </a:extLst>
                </a:gridCol>
                <a:gridCol w="826930">
                  <a:extLst>
                    <a:ext uri="{9D8B030D-6E8A-4147-A177-3AD203B41FA5}">
                      <a16:colId xmlns:a16="http://schemas.microsoft.com/office/drawing/2014/main" xmlns="" val="3395397775"/>
                    </a:ext>
                  </a:extLst>
                </a:gridCol>
                <a:gridCol w="845724">
                  <a:extLst>
                    <a:ext uri="{9D8B030D-6E8A-4147-A177-3AD203B41FA5}">
                      <a16:colId xmlns:a16="http://schemas.microsoft.com/office/drawing/2014/main" xmlns="" val="1280575152"/>
                    </a:ext>
                  </a:extLst>
                </a:gridCol>
              </a:tblGrid>
              <a:tr h="381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Районы и города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1224581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Березинский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6285437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Борисовский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0875849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Вилейский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2374990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Воложинский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9559012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Дзержинский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8188569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Жодино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3936864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Клецкий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3448390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Копыльский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5373937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207919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Логойский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0837490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Любанский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4797742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197240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Молодечненский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6292287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Мядельский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8335850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Несвижский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1150283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Пуховичский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5400066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Слуцкий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924355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Смолевичский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4111316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Солигорский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3005068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Стародорожский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7605286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Столбцовский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9664563"/>
                  </a:ext>
                </a:extLst>
              </a:tr>
              <a:tr h="212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Узденский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985006"/>
                  </a:ext>
                </a:extLst>
              </a:tr>
              <a:tr h="293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Червенский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9388846"/>
                  </a:ext>
                </a:extLst>
              </a:tr>
              <a:tr h="3342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За Минскую область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65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61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30541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7869EF-7CC3-4C03-A175-7184CC23DA2B}"/>
              </a:ext>
            </a:extLst>
          </p:cNvPr>
          <p:cNvSpPr txBox="1"/>
          <p:nvPr/>
        </p:nvSpPr>
        <p:spPr>
          <a:xfrm>
            <a:off x="3698240" y="375920"/>
            <a:ext cx="663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Гибель людей на водах с 2010 по 2020 года</a:t>
            </a:r>
            <a:endParaRPr lang="x-non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13634" y="69840"/>
            <a:ext cx="47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prstClr val="black"/>
                </a:solidFill>
              </a:rPr>
              <a:t>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76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7616780"/>
              </p:ext>
            </p:extLst>
          </p:nvPr>
        </p:nvGraphicFramePr>
        <p:xfrm>
          <a:off x="356260" y="361603"/>
          <a:ext cx="11420049" cy="5623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8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5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68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41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03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37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293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72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513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214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4756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934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731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3894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3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(городская)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 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Утонувшие в 2019 г.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Березинская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Борисовская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Вилейская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Воложинская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Дзержинская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Жодинская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Клецкая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Копыльская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Крупская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Логойская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5/0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Любанская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5/1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Минская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12/1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Молодечненская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Мядельская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Несвижская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Пуховичская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Слуцкая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Смолевичская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1/1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4/1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Солигорская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Стародорожская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Столбцовская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Узденская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Червенская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По области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65/2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4/0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4/0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4/0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18/0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11/0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8/1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3/0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61/1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92582" y="0"/>
            <a:ext cx="7837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Сведения об утонувших жителях Минской области в 2020 г (Оперативные).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005" y="6187044"/>
            <a:ext cx="8953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Примечание:   в  знаменателе   несовершеннолетние  лица, синим цветом выделен период купального сезона</a:t>
            </a:r>
          </a:p>
          <a:p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sz="1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2A6B771-9B3B-48F3-80C4-915E213369BD}"/>
              </a:ext>
            </a:extLst>
          </p:cNvPr>
          <p:cNvSpPr/>
          <p:nvPr/>
        </p:nvSpPr>
        <p:spPr>
          <a:xfrm>
            <a:off x="11776308" y="14195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59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49000" y="0"/>
            <a:ext cx="1143000" cy="669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19012" y="669925"/>
            <a:ext cx="526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Количество рек и ручьев Минской области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49000" y="0"/>
            <a:ext cx="1143000" cy="669925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04800" y="222422"/>
          <a:ext cx="10981038" cy="6524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3943</TotalTime>
  <Words>1124</Words>
  <Application>Microsoft Office PowerPoint</Application>
  <PresentationFormat>Произвольный</PresentationFormat>
  <Paragraphs>681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Сектор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270</cp:revision>
  <cp:lastPrinted>2017-06-09T14:56:28Z</cp:lastPrinted>
  <dcterms:created xsi:type="dcterms:W3CDTF">2017-06-02T11:03:18Z</dcterms:created>
  <dcterms:modified xsi:type="dcterms:W3CDTF">2021-04-14T07:53:20Z</dcterms:modified>
</cp:coreProperties>
</file>