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6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2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drawings/drawing7.xml" ContentType="application/vnd.openxmlformats-officedocument.drawingml.chartshapes+xml"/>
  <Override PartName="/ppt/charts/chart23.xml" ContentType="application/vnd.openxmlformats-officedocument.drawingml.chart+xml"/>
  <Override PartName="/ppt/drawings/drawing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595" r:id="rId2"/>
    <p:sldId id="556" r:id="rId3"/>
    <p:sldId id="572" r:id="rId4"/>
    <p:sldId id="525" r:id="rId5"/>
    <p:sldId id="574" r:id="rId6"/>
    <p:sldId id="576" r:id="rId7"/>
    <p:sldId id="582" r:id="rId8"/>
    <p:sldId id="577" r:id="rId9"/>
    <p:sldId id="579" r:id="rId10"/>
    <p:sldId id="580" r:id="rId11"/>
    <p:sldId id="583" r:id="rId12"/>
    <p:sldId id="584" r:id="rId13"/>
    <p:sldId id="585" r:id="rId14"/>
    <p:sldId id="596" r:id="rId15"/>
    <p:sldId id="597" r:id="rId16"/>
    <p:sldId id="586" r:id="rId17"/>
    <p:sldId id="587" r:id="rId18"/>
    <p:sldId id="588" r:id="rId19"/>
    <p:sldId id="598" r:id="rId20"/>
    <p:sldId id="590" r:id="rId21"/>
    <p:sldId id="599" r:id="rId22"/>
    <p:sldId id="591" r:id="rId23"/>
    <p:sldId id="575" r:id="rId24"/>
    <p:sldId id="592" r:id="rId25"/>
    <p:sldId id="600" r:id="rId26"/>
  </p:sldIdLst>
  <p:sldSz cx="9144000" cy="5143500" type="screen16x9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9" autoAdjust="0"/>
    <p:restoredTop sz="94711" autoAdjust="0"/>
  </p:normalViewPr>
  <p:slideViewPr>
    <p:cSldViewPr>
      <p:cViewPr varScale="1">
        <p:scale>
          <a:sx n="106" d="100"/>
          <a:sy n="106" d="100"/>
        </p:scale>
        <p:origin x="-864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64"/>
    </p:cViewPr>
  </p:sorterViewPr>
  <p:notesViewPr>
    <p:cSldViewPr>
      <p:cViewPr varScale="1">
        <p:scale>
          <a:sx n="67" d="100"/>
          <a:sy n="67" d="100"/>
        </p:scale>
        <p:origin x="-2748" y="-11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22.xlsx"/><Relationship Id="rId4" Type="http://schemas.microsoft.com/office/2011/relationships/chartStyle" Target="style8.xml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23.xlsx"/><Relationship Id="rId4" Type="http://schemas.microsoft.com/office/2011/relationships/chartStyle" Target="style9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Relationship Id="rId4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Relationship Id="rId4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Республика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390103839116241E-2"/>
                  <c:y val="-0.102184353721999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118377113286769E-2"/>
                  <c:y val="-8.0389391792741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9 мес. 2019</c:v>
                </c:pt>
              </c:strCache>
            </c:strRef>
          </c:cat>
          <c:val>
            <c:numRef>
              <c:f>Лист1!$B$2</c:f>
              <c:numCache>
                <c:formatCode>_-* #\ ##0_р_._-;\-* #\ ##0_р_._-;_-* "-"??_р_._-;_-@_-</c:formatCode>
                <c:ptCount val="1"/>
                <c:pt idx="0">
                  <c:v>9041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Минская область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303898281274573E-2"/>
                  <c:y val="-9.0875239847158312E-2"/>
                </c:manualLayout>
              </c:layout>
              <c:tx>
                <c:rich>
                  <a:bodyPr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b="1"/>
                    </a:pPr>
                    <a:r>
                      <a:rPr lang="en-US" b="1" dirty="0" smtClean="0"/>
                      <a:t> 1321</a:t>
                    </a:r>
                  </a:p>
                  <a:p>
                    <a:pPr algn="l">
                      <a:defRPr b="1"/>
                    </a:pPr>
                    <a:endParaRPr lang="en-US" b="1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6846186052789474E-2"/>
                  <c:y val="-0.10835091937282509"/>
                </c:manualLayout>
              </c:layout>
              <c:tx>
                <c:rich>
                  <a:bodyPr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b="1"/>
                    </a:pPr>
                    <a:r>
                      <a:rPr lang="en-US" b="1" dirty="0" smtClean="0"/>
                      <a:t>452</a:t>
                    </a:r>
                  </a:p>
                  <a:p>
                    <a:pPr algn="l">
                      <a:defRPr b="1"/>
                    </a:pPr>
                    <a:r>
                      <a:rPr lang="en-US" b="1" dirty="0" smtClean="0"/>
                      <a:t>11,5%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9 мес. 2019</c:v>
                </c:pt>
              </c:strCache>
            </c:strRef>
          </c:cat>
          <c:val>
            <c:numRef>
              <c:f>Лист1!$C$2</c:f>
              <c:numCache>
                <c:formatCode>_-* #\ ##0_р_._-;\-* #\ ##0_р_._-;_-* "-"??_р_._-;_-@_-</c:formatCode>
                <c:ptCount val="1"/>
                <c:pt idx="0">
                  <c:v>1321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992960"/>
        <c:axId val="238023424"/>
        <c:axId val="0"/>
      </c:bar3DChart>
      <c:catAx>
        <c:axId val="23799296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238023424"/>
        <c:crosses val="autoZero"/>
        <c:auto val="1"/>
        <c:lblAlgn val="ctr"/>
        <c:lblOffset val="100"/>
        <c:noMultiLvlLbl val="0"/>
      </c:catAx>
      <c:valAx>
        <c:axId val="238023424"/>
        <c:scaling>
          <c:orientation val="minMax"/>
        </c:scaling>
        <c:delete val="1"/>
        <c:axPos val="l"/>
        <c:majorGridlines/>
        <c:numFmt formatCode="_-* #\ ##0_р_._-;\-* #\ ##0_р_._-;_-* &quot;-&quot;??_р_._-;_-@_-" sourceLinked="1"/>
        <c:majorTickMark val="out"/>
        <c:minorTickMark val="none"/>
        <c:tickLblPos val="none"/>
        <c:crossAx val="2379929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Имеют низкий доход</c:v>
                </c:pt>
                <c:pt idx="1">
                  <c:v>Возмещают расходы в отношении трех и более детей</c:v>
                </c:pt>
                <c:pt idx="2">
                  <c:v>Находятся в местах лишения свободы или в лечебно-трудовых профилакториях</c:v>
                </c:pt>
                <c:pt idx="3">
                  <c:v>В отпуске по уходу за ребенком</c:v>
                </c:pt>
                <c:pt idx="4">
                  <c:v>На пенсии</c:v>
                </c:pt>
                <c:pt idx="5">
                  <c:v>Осуждены по статье 174 УК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1992</c:v>
                </c:pt>
                <c:pt idx="1">
                  <c:v>541</c:v>
                </c:pt>
                <c:pt idx="2">
                  <c:v>846</c:v>
                </c:pt>
                <c:pt idx="3">
                  <c:v>105</c:v>
                </c:pt>
                <c:pt idx="4">
                  <c:v>115</c:v>
                </c:pt>
                <c:pt idx="5">
                  <c:v>466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693568"/>
        <c:axId val="131699456"/>
      </c:barChart>
      <c:catAx>
        <c:axId val="13169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699456"/>
        <c:crosses val="autoZero"/>
        <c:auto val="1"/>
        <c:lblAlgn val="ctr"/>
        <c:lblOffset val="100"/>
        <c:noMultiLvlLbl val="0"/>
      </c:catAx>
      <c:valAx>
        <c:axId val="1316994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13169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Поступило сигналов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118377113286769E-2"/>
                  <c:y val="-8.03893917927412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118377113286769E-2"/>
                  <c:y val="-8.0389391792741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мес. 2018г</c:v>
                </c:pt>
                <c:pt idx="1">
                  <c:v>9 мес. 2019</c:v>
                </c:pt>
              </c:strCache>
            </c:strRef>
          </c:cat>
          <c:val>
            <c:numRef>
              <c:f>Лист1!$B$2:$B$3</c:f>
              <c:numCache>
                <c:formatCode>_-* #,##0_р_._-;\-* #,##0_р_._-;_-* "-"??_р_._-;_-@_-</c:formatCode>
                <c:ptCount val="2"/>
                <c:pt idx="0">
                  <c:v>6308</c:v>
                </c:pt>
                <c:pt idx="1">
                  <c:v>3939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Подтвердилось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303898281274573E-2"/>
                  <c:y val="-9.0875239847158312E-2"/>
                </c:manualLayout>
              </c:layout>
              <c:tx>
                <c:rich>
                  <a:bodyPr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b="1"/>
                    </a:pPr>
                    <a:r>
                      <a:rPr lang="en-US" b="1" dirty="0" smtClean="0"/>
                      <a:t> 933</a:t>
                    </a:r>
                  </a:p>
                  <a:p>
                    <a:pPr algn="l">
                      <a:defRPr b="1"/>
                    </a:pPr>
                    <a:r>
                      <a:rPr lang="en-US" b="1" dirty="0" smtClean="0"/>
                      <a:t>14,8%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6846186052789474E-2"/>
                  <c:y val="-0.10835091937282509"/>
                </c:manualLayout>
              </c:layout>
              <c:tx>
                <c:rich>
                  <a:bodyPr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b="1"/>
                    </a:pPr>
                    <a:r>
                      <a:rPr lang="en-US" b="1" dirty="0" smtClean="0"/>
                      <a:t>452</a:t>
                    </a:r>
                  </a:p>
                  <a:p>
                    <a:pPr algn="l">
                      <a:defRPr b="1"/>
                    </a:pPr>
                    <a:r>
                      <a:rPr lang="en-US" b="1" dirty="0" smtClean="0"/>
                      <a:t>11,5%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мес. 2018г</c:v>
                </c:pt>
                <c:pt idx="1">
                  <c:v>9 мес. 2019</c:v>
                </c:pt>
              </c:strCache>
            </c:strRef>
          </c:cat>
          <c:val>
            <c:numRef>
              <c:f>Лист1!$C$2:$C$3</c:f>
              <c:numCache>
                <c:formatCode>_-* #,##0_р_._-;\-* #,##0_р_._-;_-* "-"??_р_._-;_-@_-</c:formatCode>
                <c:ptCount val="2"/>
                <c:pt idx="0">
                  <c:v>933</c:v>
                </c:pt>
                <c:pt idx="1">
                  <c:v>452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1805952"/>
        <c:axId val="131807488"/>
        <c:axId val="0"/>
      </c:bar3DChart>
      <c:catAx>
        <c:axId val="13180595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131807488"/>
        <c:crosses val="autoZero"/>
        <c:auto val="1"/>
        <c:lblAlgn val="ctr"/>
        <c:lblOffset val="100"/>
        <c:noMultiLvlLbl val="0"/>
      </c:catAx>
      <c:valAx>
        <c:axId val="131807488"/>
        <c:scaling>
          <c:orientation val="minMax"/>
        </c:scaling>
        <c:delete val="1"/>
        <c:axPos val="l"/>
        <c:majorGridlines/>
        <c:numFmt formatCode="_-* #,##0_р_._-;\-* #,##0_р_._-;_-* &quot;-&quot;??_р_._-;_-@_-" sourceLinked="1"/>
        <c:majorTickMark val="out"/>
        <c:minorTickMark val="none"/>
        <c:tickLblPos val="none"/>
        <c:crossAx val="1318059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Семьи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2019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3541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2019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5361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Рейдовые мероприятия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2019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852928"/>
        <c:axId val="132252032"/>
      </c:barChart>
      <c:catAx>
        <c:axId val="131852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2252032"/>
        <c:crosses val="autoZero"/>
        <c:auto val="1"/>
        <c:lblAlgn val="ctr"/>
        <c:lblOffset val="100"/>
        <c:noMultiLvlLbl val="0"/>
      </c:catAx>
      <c:valAx>
        <c:axId val="13225203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31852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Домовладения (квартиры)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90600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2019 год</c:v>
                </c:pt>
              </c:strCache>
            </c:strRef>
          </c:cat>
          <c:val>
            <c:numRef>
              <c:f>Лист1!$B$2</c:f>
              <c:numCache>
                <c:formatCode>0.00</c:formatCode>
                <c:ptCount val="1"/>
                <c:pt idx="0">
                  <c:v>90600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Направлено информирований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2019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1065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Признано в СОП (детей)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2019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603904"/>
        <c:axId val="132605440"/>
      </c:barChart>
      <c:catAx>
        <c:axId val="132603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2605440"/>
        <c:crosses val="autoZero"/>
        <c:auto val="1"/>
        <c:lblAlgn val="ctr"/>
        <c:lblOffset val="100"/>
        <c:noMultiLvlLbl val="0"/>
      </c:catAx>
      <c:valAx>
        <c:axId val="132605440"/>
        <c:scaling>
          <c:orientation val="minMax"/>
        </c:scaling>
        <c:delete val="1"/>
        <c:axPos val="l"/>
        <c:majorGridlines/>
        <c:numFmt formatCode="0.00" sourceLinked="1"/>
        <c:majorTickMark val="out"/>
        <c:minorTickMark val="none"/>
        <c:tickLblPos val="none"/>
        <c:crossAx val="1326039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Направлено семей</c:v>
                </c:pt>
                <c:pt idx="1">
                  <c:v>Обратились за оказанием услуг</c:v>
                </c:pt>
                <c:pt idx="2">
                  <c:v>Заключены договора (семьи)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127</c:v>
                </c:pt>
                <c:pt idx="1">
                  <c:v>37</c:v>
                </c:pt>
                <c:pt idx="2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Несовершеннолетних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376243651337746E-2"/>
                  <c:y val="-1.7136355736712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2942346965964956E-2"/>
                  <c:y val="-1.0281813442027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 01.10.2018</c:v>
                </c:pt>
                <c:pt idx="1">
                  <c:v>на 01.10.2019</c:v>
                </c:pt>
              </c:strCache>
            </c:strRef>
          </c:cat>
          <c:val>
            <c:numRef>
              <c:f>Лист1!$B$2:$B$3</c:f>
              <c:numCache>
                <c:formatCode>_-* #\ ##0_р_._-;\-* #\ ##0_р_._-;_-* "-"??_р_._-;_-@_-</c:formatCode>
                <c:ptCount val="2"/>
                <c:pt idx="0">
                  <c:v>4183</c:v>
                </c:pt>
                <c:pt idx="1">
                  <c:v>1321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семей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74553595219334E-2"/>
                  <c:y val="-3.76999826207667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338966853728078E-2"/>
                  <c:y val="-1.71363557367122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 01.10.2018</c:v>
                </c:pt>
                <c:pt idx="1">
                  <c:v>на 01.10.2019</c:v>
                </c:pt>
              </c:strCache>
            </c:strRef>
          </c:cat>
          <c:val>
            <c:numRef>
              <c:f>Лист1!$C$2:$C$3</c:f>
              <c:numCache>
                <c:formatCode>_-* #\ ##0_р_._-;\-* #\ ##0_р_._-;_-* "-"??_р_._-;_-@_-</c:formatCode>
                <c:ptCount val="2"/>
                <c:pt idx="0">
                  <c:v>2153</c:v>
                </c:pt>
                <c:pt idx="1">
                  <c:v>655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32560768"/>
        <c:axId val="132562304"/>
        <c:axId val="0"/>
      </c:bar3DChart>
      <c:catAx>
        <c:axId val="132560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32562304"/>
        <c:crosses val="autoZero"/>
        <c:auto val="1"/>
        <c:lblAlgn val="ctr"/>
        <c:lblOffset val="100"/>
        <c:noMultiLvlLbl val="0"/>
      </c:catAx>
      <c:valAx>
        <c:axId val="132562304"/>
        <c:scaling>
          <c:orientation val="minMax"/>
        </c:scaling>
        <c:delete val="1"/>
        <c:axPos val="l"/>
        <c:majorGridlines/>
        <c:numFmt formatCode="_-* #\ ##0_р_._-;\-* #\ ##0_р_._-;_-* &quot;-&quot;??_р_._-;_-@_-" sourceLinked="1"/>
        <c:majorTickMark val="out"/>
        <c:minorTickMark val="none"/>
        <c:tickLblPos val="none"/>
        <c:crossAx val="1325607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802469135802469E-2"/>
          <c:y val="3.209271453263686E-2"/>
          <c:w val="0.83557961504811895"/>
          <c:h val="0.767392959706375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01.11.2018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ДТП</c:v>
                </c:pt>
                <c:pt idx="1">
                  <c:v>Самоубийство</c:v>
                </c:pt>
                <c:pt idx="2">
                  <c:v>Падение с высоты</c:v>
                </c:pt>
                <c:pt idx="3">
                  <c:v>От насильственных действий</c:v>
                </c:pt>
                <c:pt idx="4">
                  <c:v>На пожаре</c:v>
                </c:pt>
                <c:pt idx="5">
                  <c:v>Утонуло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01.11.2019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ДТП</c:v>
                </c:pt>
                <c:pt idx="1">
                  <c:v>Самоубийство</c:v>
                </c:pt>
                <c:pt idx="2">
                  <c:v>Падение с высоты</c:v>
                </c:pt>
                <c:pt idx="3">
                  <c:v>От насильственных действий</c:v>
                </c:pt>
                <c:pt idx="4">
                  <c:v>На пожаре</c:v>
                </c:pt>
                <c:pt idx="5">
                  <c:v>Утонуло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154112"/>
        <c:axId val="134155648"/>
      </c:barChart>
      <c:catAx>
        <c:axId val="13415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4155648"/>
        <c:crosses val="autoZero"/>
        <c:auto val="1"/>
        <c:lblAlgn val="ctr"/>
        <c:lblOffset val="100"/>
        <c:noMultiLvlLbl val="0"/>
      </c:catAx>
      <c:valAx>
        <c:axId val="134155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134154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Обязанных лиц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565199495138023E-2"/>
                  <c:y val="-0.11534130126784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5.9418246107678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3369498106767762E-3"/>
                  <c:y val="-3.4951909475104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 01.10.2019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Трудоустроено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467348800952918E-2"/>
                  <c:y val="-9.78653465302937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1677 </a:t>
                    </a:r>
                  </a:p>
                  <a:p>
                    <a:r>
                      <a:rPr lang="en-US" dirty="0" smtClean="0"/>
                      <a:t>97,4%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7467348800952918E-2"/>
                  <c:y val="-2.283928396472445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1846</a:t>
                    </a:r>
                  </a:p>
                  <a:p>
                    <a:r>
                      <a:rPr lang="en-US" dirty="0" smtClean="0"/>
                      <a:t> 98,7%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3249948548521951E-2"/>
                  <c:y val="-4.1942291370125874E-2"/>
                </c:manualLayout>
              </c:layout>
              <c:tx>
                <c:rich>
                  <a:bodyPr/>
                  <a:lstStyle/>
                  <a:p>
                    <a:fld id="{20A91F37-18B6-4F5D-A8F5-91B2D9D90465}" type="VALUE">
                      <a:rPr lang="en-US" smtClean="0"/>
                      <a:pPr/>
                      <a:t>[ЗНАЧЕНИЕ]</a:t>
                    </a:fld>
                    <a:endParaRPr lang="en-US" dirty="0" smtClean="0"/>
                  </a:p>
                  <a:p>
                    <a:r>
                      <a:rPr lang="en-US" dirty="0" smtClean="0"/>
                      <a:t>97,4%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 01.10.2019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1677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0115968"/>
        <c:axId val="140117504"/>
        <c:axId val="0"/>
      </c:bar3DChart>
      <c:catAx>
        <c:axId val="140115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40117504"/>
        <c:crosses val="autoZero"/>
        <c:auto val="1"/>
        <c:lblAlgn val="ctr"/>
        <c:lblOffset val="100"/>
        <c:noMultiLvlLbl val="0"/>
      </c:catAx>
      <c:valAx>
        <c:axId val="140117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401159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Возбуждено дел</c:v>
                </c:pt>
                <c:pt idx="1">
                  <c:v>Привлечены к ответственности (лица)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497</c:v>
                </c:pt>
                <c:pt idx="1">
                  <c:v>445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Трудоустроено в счет </a:t>
            </a:r>
            <a:r>
              <a:rPr lang="ru-RU" dirty="0" smtClean="0"/>
              <a:t>брони, %</a:t>
            </a:r>
            <a:endParaRPr lang="ru-RU" dirty="0"/>
          </a:p>
        </c:rich>
      </c:tx>
      <c:layout>
        <c:manualLayout>
          <c:xMode val="edge"/>
          <c:yMode val="edge"/>
          <c:x val="0.22374611159716157"/>
          <c:y val="1.833863517234707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Трудоустроено в счет брони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По области</c:v>
                </c:pt>
                <c:pt idx="1">
                  <c:v>По республике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98</c:v>
                </c:pt>
                <c:pt idx="1">
                  <c:v>91.9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708992"/>
        <c:axId val="132710784"/>
      </c:barChart>
      <c:catAx>
        <c:axId val="132708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2710784"/>
        <c:crosses val="autoZero"/>
        <c:auto val="1"/>
        <c:lblAlgn val="ctr"/>
        <c:lblOffset val="100"/>
        <c:noMultiLvlLbl val="0"/>
      </c:catAx>
      <c:valAx>
        <c:axId val="1327107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2708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Республика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390103839116241E-2"/>
                  <c:y val="-0.102184353721999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118377113286769E-2"/>
                  <c:y val="-8.0389391792741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9 мес. 2019</c:v>
                </c:pt>
              </c:strCache>
            </c:strRef>
          </c:cat>
          <c:val>
            <c:numRef>
              <c:f>Лист1!$B$2</c:f>
              <c:numCache>
                <c:formatCode>_-* #\ ##0_р_._-;\-* #\ ##0_р_._-;_-* "-"??_р_._-;_-@_-</c:formatCode>
                <c:ptCount val="1"/>
                <c:pt idx="0">
                  <c:v>1065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Минская область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303898281274573E-2"/>
                  <c:y val="-9.0875239847158312E-2"/>
                </c:manualLayout>
              </c:layout>
              <c:tx>
                <c:rich>
                  <a:bodyPr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b="1"/>
                    </a:pPr>
                    <a:r>
                      <a:rPr lang="en-US" b="1" dirty="0" smtClean="0"/>
                      <a:t> 201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6846186052789474E-2"/>
                  <c:y val="-0.10835091937282509"/>
                </c:manualLayout>
              </c:layout>
              <c:tx>
                <c:rich>
                  <a:bodyPr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b="1"/>
                    </a:pPr>
                    <a:r>
                      <a:rPr lang="en-US" b="1" dirty="0" smtClean="0"/>
                      <a:t>452</a:t>
                    </a:r>
                  </a:p>
                  <a:p>
                    <a:pPr algn="l">
                      <a:defRPr b="1"/>
                    </a:pPr>
                    <a:r>
                      <a:rPr lang="en-US" b="1" dirty="0" smtClean="0"/>
                      <a:t>11,5%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9 мес. 2019</c:v>
                </c:pt>
              </c:strCache>
            </c:strRef>
          </c:cat>
          <c:val>
            <c:numRef>
              <c:f>Лист1!$C$2</c:f>
              <c:numCache>
                <c:formatCode>_-* #\ ##0_р_._-;\-* #\ ##0_р_._-;_-* "-"??_р_._-;_-@_-</c:formatCode>
                <c:ptCount val="1"/>
                <c:pt idx="0">
                  <c:v>201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8401408"/>
        <c:axId val="238402944"/>
        <c:axId val="0"/>
      </c:bar3DChart>
      <c:catAx>
        <c:axId val="23840140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238402944"/>
        <c:crosses val="autoZero"/>
        <c:auto val="1"/>
        <c:lblAlgn val="ctr"/>
        <c:lblOffset val="100"/>
        <c:noMultiLvlLbl val="0"/>
      </c:catAx>
      <c:valAx>
        <c:axId val="238402944"/>
        <c:scaling>
          <c:orientation val="minMax"/>
        </c:scaling>
        <c:delete val="1"/>
        <c:axPos val="l"/>
        <c:majorGridlines/>
        <c:numFmt formatCode="_-* #\ ##0_р_._-;\-* #\ ##0_р_._-;_-* &quot;-&quot;??_р_._-;_-@_-" sourceLinked="1"/>
        <c:majorTickMark val="out"/>
        <c:minorTickMark val="none"/>
        <c:tickLblPos val="none"/>
        <c:crossAx val="2384014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Работали в выходные дни</c:v>
                </c:pt>
                <c:pt idx="1">
                  <c:v>Работали в сверхурочное время</c:v>
                </c:pt>
                <c:pt idx="2">
                  <c:v>Трудоустроены по совместительству</c:v>
                </c:pt>
                <c:pt idx="3">
                  <c:v>Повышена тарифная ставка</c:v>
                </c:pt>
                <c:pt idx="4">
                  <c:v>Переобучены на рабочем месте</c:v>
                </c:pt>
                <c:pt idx="5">
                  <c:v>Перетрудоустроены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310</c:v>
                </c:pt>
                <c:pt idx="1">
                  <c:v>200</c:v>
                </c:pt>
                <c:pt idx="2">
                  <c:v>48</c:v>
                </c:pt>
                <c:pt idx="3">
                  <c:v>57</c:v>
                </c:pt>
                <c:pt idx="4">
                  <c:v>16</c:v>
                </c:pt>
                <c:pt idx="5">
                  <c:v>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777472"/>
        <c:axId val="132779008"/>
      </c:barChart>
      <c:catAx>
        <c:axId val="132777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32779008"/>
        <c:crosses val="autoZero"/>
        <c:auto val="1"/>
        <c:lblAlgn val="ctr"/>
        <c:lblOffset val="100"/>
        <c:noMultiLvlLbl val="0"/>
      </c:catAx>
      <c:valAx>
        <c:axId val="13277900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2777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2018 года</c:v>
                </c:pt>
              </c:strCache>
            </c:strRef>
          </c:tx>
          <c:invertIfNegative val="0"/>
          <c:dPt>
            <c:idx val="4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1.284441537400922E-3"/>
                  <c:y val="-3.8447100422615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473266031515259E-2"/>
                  <c:y val="-3.4951909475104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6720342331352414E-3"/>
                  <c:y val="-5.5923055160167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20070029010759E-4"/>
                  <c:y val="-4.1942566582011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5040256748514347E-3"/>
                  <c:y val="-4.543748231763639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Логойский</c:v>
                </c:pt>
                <c:pt idx="1">
                  <c:v>Червенский</c:v>
                </c:pt>
                <c:pt idx="2">
                  <c:v>Узденский</c:v>
                </c:pt>
                <c:pt idx="3">
                  <c:v>Борисовский</c:v>
                </c:pt>
                <c:pt idx="4">
                  <c:v>Область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0.45800000000000002</c:v>
                </c:pt>
                <c:pt idx="1">
                  <c:v>0.41200000000000009</c:v>
                </c:pt>
                <c:pt idx="2">
                  <c:v>0.16700000000000001</c:v>
                </c:pt>
                <c:pt idx="3">
                  <c:v>0.30900000000000011</c:v>
                </c:pt>
                <c:pt idx="4">
                  <c:v>0.22800000000000001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2019 года</c:v>
                </c:pt>
              </c:strCache>
            </c:strRef>
          </c:tx>
          <c:invertIfNegative val="0"/>
          <c:dPt>
            <c:idx val="4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4.8692345442117896E-2"/>
                  <c:y val="-2.7961527580083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2499424272946859E-2"/>
                  <c:y val="-4.8932673265146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759847751404347E-2"/>
                  <c:y val="-2.7961527580083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860249523415721E-2"/>
                  <c:y val="-4.5437482317636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528179723960031E-2"/>
                  <c:y val="-2.4466336632573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Логойский</c:v>
                </c:pt>
                <c:pt idx="1">
                  <c:v>Червенский</c:v>
                </c:pt>
                <c:pt idx="2">
                  <c:v>Узденский</c:v>
                </c:pt>
                <c:pt idx="3">
                  <c:v>Борисовский</c:v>
                </c:pt>
                <c:pt idx="4">
                  <c:v>Область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0.41700000000000009</c:v>
                </c:pt>
                <c:pt idx="1">
                  <c:v>0.30300000000000016</c:v>
                </c:pt>
                <c:pt idx="2">
                  <c:v>0.27300000000000002</c:v>
                </c:pt>
                <c:pt idx="3">
                  <c:v>0.38900000000000012</c:v>
                </c:pt>
                <c:pt idx="4">
                  <c:v>0.21600000000000005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0446336"/>
        <c:axId val="140464512"/>
        <c:axId val="0"/>
      </c:bar3DChart>
      <c:catAx>
        <c:axId val="140446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0464512"/>
        <c:crosses val="autoZero"/>
        <c:auto val="1"/>
        <c:lblAlgn val="ctr"/>
        <c:lblOffset val="100"/>
        <c:noMultiLvlLbl val="0"/>
      </c:catAx>
      <c:valAx>
        <c:axId val="140464512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one"/>
        <c:crossAx val="1404463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39999513949645E-2"/>
          <c:y val="0.13240027673297847"/>
          <c:w val="0.89562469621852825"/>
          <c:h val="0.73672097251875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73000"/>
                    <a:shade val="100000"/>
                    <a:satMod val="150000"/>
                  </a:schemeClr>
                </a:gs>
                <a:gs pos="25000">
                  <a:schemeClr val="accent1">
                    <a:tint val="96000"/>
                    <a:shade val="80000"/>
                    <a:satMod val="105000"/>
                  </a:schemeClr>
                </a:gs>
                <a:gs pos="38000">
                  <a:schemeClr val="accent1">
                    <a:tint val="96000"/>
                    <a:shade val="59000"/>
                    <a:satMod val="120000"/>
                  </a:schemeClr>
                </a:gs>
                <a:gs pos="55000">
                  <a:schemeClr val="accent1">
                    <a:tint val="100000"/>
                    <a:shade val="57000"/>
                    <a:satMod val="120000"/>
                  </a:schemeClr>
                </a:gs>
                <a:gs pos="80000">
                  <a:schemeClr val="accent1">
                    <a:tint val="100000"/>
                    <a:shade val="56000"/>
                    <a:satMod val="145000"/>
                  </a:schemeClr>
                </a:gs>
                <a:gs pos="88000">
                  <a:schemeClr val="accent1">
                    <a:tint val="100000"/>
                    <a:shade val="63000"/>
                    <a:satMod val="160000"/>
                  </a:schemeClr>
                </a:gs>
                <a:gs pos="100000">
                  <a:schemeClr val="accent1">
                    <a:tint val="99000"/>
                    <a:shade val="100000"/>
                    <a:satMod val="155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rgbClr r="0" g="0" b="0">
                  <a:shade val="30000"/>
                  <a:satMod val="15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Жилые помещения</c:v>
                </c:pt>
                <c:pt idx="1">
                  <c:v>Жилые помещения (на праве собственности)</c:v>
                </c:pt>
                <c:pt idx="2">
                  <c:v>Выселение</c:v>
                </c:pt>
                <c:pt idx="3">
                  <c:v>Сданы в найм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1105</c:v>
                </c:pt>
                <c:pt idx="1">
                  <c:v>676</c:v>
                </c:pt>
                <c:pt idx="2">
                  <c:v>16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31356160"/>
        <c:axId val="131357696"/>
      </c:barChart>
      <c:catAx>
        <c:axId val="13135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357696"/>
        <c:crosses val="autoZero"/>
        <c:auto val="1"/>
        <c:lblAlgn val="ctr"/>
        <c:lblOffset val="100"/>
        <c:noMultiLvlLbl val="0"/>
      </c:catAx>
      <c:valAx>
        <c:axId val="1313576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1356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39999513949645E-2"/>
          <c:y val="0.13240027673297847"/>
          <c:w val="0.89562469621852825"/>
          <c:h val="0.73672097251875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Семьи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73000"/>
                    <a:shade val="100000"/>
                    <a:satMod val="150000"/>
                  </a:schemeClr>
                </a:gs>
                <a:gs pos="25000">
                  <a:schemeClr val="accent1">
                    <a:tint val="96000"/>
                    <a:shade val="80000"/>
                    <a:satMod val="105000"/>
                  </a:schemeClr>
                </a:gs>
                <a:gs pos="38000">
                  <a:schemeClr val="accent1">
                    <a:tint val="96000"/>
                    <a:shade val="59000"/>
                    <a:satMod val="120000"/>
                  </a:schemeClr>
                </a:gs>
                <a:gs pos="55000">
                  <a:schemeClr val="accent1">
                    <a:tint val="100000"/>
                    <a:shade val="57000"/>
                    <a:satMod val="120000"/>
                  </a:schemeClr>
                </a:gs>
                <a:gs pos="80000">
                  <a:schemeClr val="accent1">
                    <a:tint val="100000"/>
                    <a:shade val="56000"/>
                    <a:satMod val="145000"/>
                  </a:schemeClr>
                </a:gs>
                <a:gs pos="88000">
                  <a:schemeClr val="accent1">
                    <a:tint val="100000"/>
                    <a:shade val="63000"/>
                    <a:satMod val="160000"/>
                  </a:schemeClr>
                </a:gs>
                <a:gs pos="100000">
                  <a:schemeClr val="accent1">
                    <a:tint val="99000"/>
                    <a:shade val="100000"/>
                    <a:satMod val="155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rgbClr r="0" g="0" b="0">
                  <a:shade val="30000"/>
                  <a:satMod val="15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Опекунские семьи</c:v>
                </c:pt>
                <c:pt idx="1">
                  <c:v>Приемные семьи</c:v>
                </c:pt>
                <c:pt idx="2">
                  <c:v>Детские дома семейного типа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1410</c:v>
                </c:pt>
                <c:pt idx="1">
                  <c:v>344</c:v>
                </c:pt>
                <c:pt idx="2">
                  <c:v>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Дети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3000"/>
                    <a:shade val="100000"/>
                    <a:satMod val="150000"/>
                  </a:schemeClr>
                </a:gs>
                <a:gs pos="25000">
                  <a:schemeClr val="accent2">
                    <a:tint val="96000"/>
                    <a:shade val="80000"/>
                    <a:satMod val="105000"/>
                  </a:schemeClr>
                </a:gs>
                <a:gs pos="38000">
                  <a:schemeClr val="accent2">
                    <a:tint val="96000"/>
                    <a:shade val="59000"/>
                    <a:satMod val="120000"/>
                  </a:schemeClr>
                </a:gs>
                <a:gs pos="55000">
                  <a:schemeClr val="accent2">
                    <a:tint val="100000"/>
                    <a:shade val="57000"/>
                    <a:satMod val="120000"/>
                  </a:schemeClr>
                </a:gs>
                <a:gs pos="80000">
                  <a:schemeClr val="accent2">
                    <a:tint val="100000"/>
                    <a:shade val="56000"/>
                    <a:satMod val="145000"/>
                  </a:schemeClr>
                </a:gs>
                <a:gs pos="88000">
                  <a:schemeClr val="accent2">
                    <a:tint val="100000"/>
                    <a:shade val="63000"/>
                    <a:satMod val="160000"/>
                  </a:schemeClr>
                </a:gs>
                <a:gs pos="100000">
                  <a:schemeClr val="accent2">
                    <a:tint val="99000"/>
                    <a:shade val="100000"/>
                    <a:satMod val="155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rgbClr r="0" g="0" b="0">
                  <a:shade val="30000"/>
                  <a:satMod val="15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Опекунские семьи</c:v>
                </c:pt>
                <c:pt idx="1">
                  <c:v>Приемные семьи</c:v>
                </c:pt>
                <c:pt idx="2">
                  <c:v>Детские дома семейного типа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1468</c:v>
                </c:pt>
                <c:pt idx="1">
                  <c:v>586</c:v>
                </c:pt>
                <c:pt idx="2">
                  <c:v>250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31417984"/>
        <c:axId val="131419520"/>
      </c:barChart>
      <c:catAx>
        <c:axId val="13141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419520"/>
        <c:crosses val="autoZero"/>
        <c:auto val="1"/>
        <c:lblAlgn val="ctr"/>
        <c:lblOffset val="100"/>
        <c:noMultiLvlLbl val="0"/>
      </c:catAx>
      <c:valAx>
        <c:axId val="1314195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141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0450763099057063"/>
          <c:y val="0.20912897988429086"/>
          <c:w val="9.2405949256342962E-2"/>
          <c:h val="0.155797882476694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39999513949645E-2"/>
          <c:y val="0.13240027673297847"/>
          <c:w val="0.89562469621852825"/>
          <c:h val="0.73672097251875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73000"/>
                    <a:shade val="100000"/>
                    <a:satMod val="150000"/>
                  </a:schemeClr>
                </a:gs>
                <a:gs pos="25000">
                  <a:schemeClr val="accent1">
                    <a:tint val="96000"/>
                    <a:shade val="80000"/>
                    <a:satMod val="105000"/>
                  </a:schemeClr>
                </a:gs>
                <a:gs pos="38000">
                  <a:schemeClr val="accent1">
                    <a:tint val="96000"/>
                    <a:shade val="59000"/>
                    <a:satMod val="120000"/>
                  </a:schemeClr>
                </a:gs>
                <a:gs pos="55000">
                  <a:schemeClr val="accent1">
                    <a:tint val="100000"/>
                    <a:shade val="57000"/>
                    <a:satMod val="120000"/>
                  </a:schemeClr>
                </a:gs>
                <a:gs pos="80000">
                  <a:schemeClr val="accent1">
                    <a:tint val="100000"/>
                    <a:shade val="56000"/>
                    <a:satMod val="145000"/>
                  </a:schemeClr>
                </a:gs>
                <a:gs pos="88000">
                  <a:schemeClr val="accent1">
                    <a:tint val="100000"/>
                    <a:shade val="63000"/>
                    <a:satMod val="160000"/>
                  </a:schemeClr>
                </a:gs>
                <a:gs pos="100000">
                  <a:schemeClr val="accent1">
                    <a:tint val="99000"/>
                    <a:shade val="100000"/>
                    <a:satMod val="155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rgbClr r="0" g="0" b="0">
                  <a:shade val="30000"/>
                  <a:satMod val="15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Республика</c:v>
                </c:pt>
                <c:pt idx="1">
                  <c:v>Минская область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0.66300000000000003</c:v>
                </c:pt>
                <c:pt idx="1">
                  <c:v>0.68200000000000005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37044096"/>
        <c:axId val="237046016"/>
      </c:barChart>
      <c:catAx>
        <c:axId val="237044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7046016"/>
        <c:crosses val="autoZero"/>
        <c:auto val="1"/>
        <c:lblAlgn val="ctr"/>
        <c:lblOffset val="100"/>
        <c:noMultiLvlLbl val="0"/>
      </c:catAx>
      <c:valAx>
        <c:axId val="2370460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237044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39999513949645E-2"/>
          <c:y val="0.13240027673297847"/>
          <c:w val="0.89562469621852825"/>
          <c:h val="0.73672097251875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73000"/>
                    <a:shade val="100000"/>
                    <a:satMod val="150000"/>
                  </a:schemeClr>
                </a:gs>
                <a:gs pos="25000">
                  <a:schemeClr val="accent1">
                    <a:tint val="96000"/>
                    <a:shade val="80000"/>
                    <a:satMod val="105000"/>
                  </a:schemeClr>
                </a:gs>
                <a:gs pos="38000">
                  <a:schemeClr val="accent1">
                    <a:tint val="96000"/>
                    <a:shade val="59000"/>
                    <a:satMod val="120000"/>
                  </a:schemeClr>
                </a:gs>
                <a:gs pos="55000">
                  <a:schemeClr val="accent1">
                    <a:tint val="100000"/>
                    <a:shade val="57000"/>
                    <a:satMod val="120000"/>
                  </a:schemeClr>
                </a:gs>
                <a:gs pos="80000">
                  <a:schemeClr val="accent1">
                    <a:tint val="100000"/>
                    <a:shade val="56000"/>
                    <a:satMod val="145000"/>
                  </a:schemeClr>
                </a:gs>
                <a:gs pos="88000">
                  <a:schemeClr val="accent1">
                    <a:tint val="100000"/>
                    <a:shade val="63000"/>
                    <a:satMod val="160000"/>
                  </a:schemeClr>
                </a:gs>
                <a:gs pos="100000">
                  <a:schemeClr val="accent1">
                    <a:tint val="99000"/>
                    <a:shade val="100000"/>
                    <a:satMod val="155000"/>
                  </a:schemeClr>
                </a:gs>
              </a:gsLst>
              <a:lin ang="54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rgbClr r="0" g="0" b="0">
                  <a:shade val="30000"/>
                  <a:satMod val="15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Республика</c:v>
                </c:pt>
                <c:pt idx="1">
                  <c:v>Минская область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2856</c:v>
                </c:pt>
                <c:pt idx="1">
                  <c:v>444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0039808"/>
        <c:axId val="240041344"/>
      </c:barChart>
      <c:catAx>
        <c:axId val="24003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0041344"/>
        <c:crosses val="autoZero"/>
        <c:auto val="1"/>
        <c:lblAlgn val="ctr"/>
        <c:lblOffset val="100"/>
        <c:noMultiLvlLbl val="0"/>
      </c:catAx>
      <c:valAx>
        <c:axId val="2400413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40039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067144054700993E-2"/>
          <c:y val="4.5437482317636349E-2"/>
          <c:w val="0.96793285594529899"/>
          <c:h val="0.780470634341379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Родители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118377113286769E-2"/>
                  <c:y val="-8.03893917927412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3118377113286769E-2"/>
                  <c:y val="-8.0389391792741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Минская область</c:v>
                </c:pt>
                <c:pt idx="1">
                  <c:v>Республика</c:v>
                </c:pt>
              </c:strCache>
            </c:strRef>
          </c:cat>
          <c:val>
            <c:numRef>
              <c:f>Лист1!$B$2:$B$3</c:f>
              <c:numCache>
                <c:formatCode>_-* #\ ##0_р_._-;\-* #\ ##0_р_._-;_-* "-"??_р_._-;_-@_-</c:formatCode>
                <c:ptCount val="2"/>
                <c:pt idx="0">
                  <c:v>16</c:v>
                </c:pt>
                <c:pt idx="1">
                  <c:v>133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303898281274573E-2"/>
                  <c:y val="-9.0875239847158312E-2"/>
                </c:manualLayout>
              </c:layout>
              <c:tx>
                <c:rich>
                  <a:bodyPr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2400" b="1"/>
                    </a:pPr>
                    <a:r>
                      <a:rPr lang="en-US" sz="2400" b="1" dirty="0" smtClean="0"/>
                      <a:t> 23</a:t>
                    </a:r>
                    <a:endParaRPr lang="en-US" b="1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6846186052789474E-2"/>
                  <c:y val="-0.10835091937282509"/>
                </c:manualLayout>
              </c:layout>
              <c:tx>
                <c:rich>
                  <a:bodyPr wrap="square" lIns="38100" tIns="19050" rIns="38100" bIns="19050" anchor="ctr" anchorCtr="0">
                    <a:spAutoFit/>
                  </a:bodyPr>
                  <a:lstStyle/>
                  <a:p>
                    <a:pPr algn="l">
                      <a:defRPr sz="2400" b="1"/>
                    </a:pPr>
                    <a:r>
                      <a:rPr lang="en-US" sz="2400" b="1" dirty="0" smtClean="0"/>
                      <a:t>166</a:t>
                    </a:r>
                    <a:endParaRPr lang="en-US" b="1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Минская область</c:v>
                </c:pt>
                <c:pt idx="1">
                  <c:v>Республика</c:v>
                </c:pt>
              </c:strCache>
            </c:strRef>
          </c:cat>
          <c:val>
            <c:numRef>
              <c:f>Лист1!$C$2:$C$3</c:f>
              <c:numCache>
                <c:formatCode>_-* #\ ##0_р_._-;\-* #\ ##0_р_._-;_-* "-"??_р_._-;_-@_-</c:formatCode>
                <c:ptCount val="2"/>
                <c:pt idx="0">
                  <c:v>23</c:v>
                </c:pt>
                <c:pt idx="1">
                  <c:v>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1998080"/>
        <c:axId val="131999616"/>
        <c:axId val="0"/>
      </c:bar3DChart>
      <c:catAx>
        <c:axId val="13199808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131999616"/>
        <c:crosses val="autoZero"/>
        <c:auto val="1"/>
        <c:lblAlgn val="ctr"/>
        <c:lblOffset val="100"/>
        <c:noMultiLvlLbl val="0"/>
      </c:catAx>
      <c:valAx>
        <c:axId val="131999616"/>
        <c:scaling>
          <c:orientation val="minMax"/>
        </c:scaling>
        <c:delete val="1"/>
        <c:axPos val="l"/>
        <c:majorGridlines/>
        <c:numFmt formatCode="_-* #\ ##0_р_._-;\-* #\ ##0_р_._-;_-* &quot;-&quot;??_р_._-;_-@_-" sourceLinked="1"/>
        <c:majorTickMark val="out"/>
        <c:minorTickMark val="none"/>
        <c:tickLblPos val="none"/>
        <c:crossAx val="1319980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9 мес. 2019 года</c:v>
                </c:pt>
                <c:pt idx="1">
                  <c:v>9 мес. 2018 года</c:v>
                </c:pt>
                <c:pt idx="2">
                  <c:v>9 мес. 2017 года</c:v>
                </c:pt>
                <c:pt idx="3">
                  <c:v>9 мес. 2016 года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205</c:v>
                </c:pt>
                <c:pt idx="1">
                  <c:v>237</c:v>
                </c:pt>
                <c:pt idx="2">
                  <c:v>258</c:v>
                </c:pt>
                <c:pt idx="3">
                  <c:v>274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044288"/>
        <c:axId val="132045824"/>
      </c:barChart>
      <c:catAx>
        <c:axId val="13204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045824"/>
        <c:crosses val="autoZero"/>
        <c:auto val="1"/>
        <c:lblAlgn val="ctr"/>
        <c:lblOffset val="100"/>
        <c:noMultiLvlLbl val="0"/>
      </c:catAx>
      <c:valAx>
        <c:axId val="1320458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132044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9.8154842299432402E-2"/>
                  <c:y val="8.4241564784413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2200008079910307E-2"/>
                  <c:y val="-0.190340477658220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1258726073595097E-2"/>
                  <c:y val="0.142824676097775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9 мес. 2017 года</c:v>
                </c:pt>
                <c:pt idx="1">
                  <c:v>9 мес. 2018 года</c:v>
                </c:pt>
                <c:pt idx="2">
                  <c:v>9 мес. 2019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312</c:v>
                </c:pt>
                <c:pt idx="1">
                  <c:v>369</c:v>
                </c:pt>
                <c:pt idx="2">
                  <c:v>201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6.9135316418780984E-2"/>
          <c:y val="0.90661219138507976"/>
          <c:w val="0.88487739379799757"/>
          <c:h val="7.7898941238347202E-2"/>
        </c:manualLayout>
      </c:layout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мес. 2018 года</c:v>
                </c:pt>
                <c:pt idx="1">
                  <c:v>9 мес. 2019 года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0.626</c:v>
                </c:pt>
                <c:pt idx="1">
                  <c:v>0.68200000000000005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240128"/>
        <c:axId val="132241664"/>
      </c:barChart>
      <c:catAx>
        <c:axId val="13224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241664"/>
        <c:crosses val="autoZero"/>
        <c:auto val="1"/>
        <c:lblAlgn val="ctr"/>
        <c:lblOffset val="100"/>
        <c:noMultiLvlLbl val="0"/>
      </c:catAx>
      <c:valAx>
        <c:axId val="1322416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one"/>
        <c:crossAx val="132240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Родители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3228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3826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662208"/>
        <c:axId val="131663744"/>
      </c:barChart>
      <c:catAx>
        <c:axId val="131662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1663744"/>
        <c:crosses val="autoZero"/>
        <c:auto val="1"/>
        <c:lblAlgn val="ctr"/>
        <c:lblOffset val="100"/>
        <c:noMultiLvlLbl val="0"/>
      </c:catAx>
      <c:valAx>
        <c:axId val="13166374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316622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0.40164</cdr:x>
      <cdr:y>0</cdr:y>
    </cdr:from>
    <cdr:to>
      <cdr:x>0.56693</cdr:x>
      <cdr:y>0.17238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528516" y="-1314450"/>
          <a:ext cx="1452110" cy="5653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/>
            <a:t>9 мес. 201</a:t>
          </a:r>
          <a:r>
            <a:rPr lang="en-US" sz="1600" b="1" dirty="0" smtClean="0"/>
            <a:t>9</a:t>
          </a:r>
          <a:r>
            <a:rPr lang="ru-RU" sz="1600" b="1" dirty="0" smtClean="0"/>
            <a:t> года</a:t>
          </a:r>
          <a:endParaRPr lang="ru-RU" sz="16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0.40164</cdr:x>
      <cdr:y>0</cdr:y>
    </cdr:from>
    <cdr:to>
      <cdr:x>0.56693</cdr:x>
      <cdr:y>0.17238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528516" y="-1314450"/>
          <a:ext cx="1452110" cy="5653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/>
            <a:t>9 мес. 201</a:t>
          </a:r>
          <a:r>
            <a:rPr lang="en-US" sz="1600" b="1" dirty="0" smtClean="0"/>
            <a:t>9</a:t>
          </a:r>
          <a:r>
            <a:rPr lang="ru-RU" sz="1600" b="1" dirty="0" smtClean="0"/>
            <a:t> года</a:t>
          </a:r>
          <a:endParaRPr lang="ru-RU" sz="16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0.31625</cdr:x>
      <cdr:y>0.06997</cdr:y>
    </cdr:from>
    <cdr:to>
      <cdr:x>0.63125</cdr:x>
      <cdr:y>0.23171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02632" y="249188"/>
          <a:ext cx="259228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0.31625</cdr:x>
      <cdr:y>0.06997</cdr:y>
    </cdr:from>
    <cdr:to>
      <cdr:x>0.63125</cdr:x>
      <cdr:y>0.23171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02632" y="249188"/>
          <a:ext cx="259228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0.18182</cdr:x>
      <cdr:y>0.81451</cdr:y>
    </cdr:from>
    <cdr:to>
      <cdr:x>0.34711</cdr:x>
      <cdr:y>0.98689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4176" y="2959559"/>
          <a:ext cx="1440167" cy="6263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Минская область</a:t>
          </a:r>
        </a:p>
      </cdr:txBody>
    </cdr:sp>
  </cdr:relSizeAnchor>
  <cdr:relSizeAnchor xmlns:cdr="http://schemas.openxmlformats.org/drawingml/2006/chartDrawing">
    <cdr:from>
      <cdr:x>0.59504</cdr:x>
      <cdr:y>0.80115</cdr:y>
    </cdr:from>
    <cdr:to>
      <cdr:x>0.76033</cdr:x>
      <cdr:y>0.97353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184576" y="2911037"/>
          <a:ext cx="1440166" cy="6263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/>
            <a:t>Республика</a:t>
          </a:r>
          <a:endParaRPr lang="ru-RU" sz="16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0.23967</cdr:x>
      <cdr:y>0.80183</cdr:y>
    </cdr:from>
    <cdr:to>
      <cdr:x>0.40496</cdr:x>
      <cdr:y>0.97421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232" y="2913484"/>
          <a:ext cx="1440160" cy="6263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9 мес. 201</a:t>
          </a:r>
          <a:r>
            <a:rPr lang="en-US" sz="1600" b="1" dirty="0" smtClean="0"/>
            <a:t>8</a:t>
          </a:r>
          <a:r>
            <a:rPr lang="ru-RU" sz="1600" b="1" dirty="0" smtClean="0"/>
            <a:t> года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0.61157</cdr:x>
      <cdr:y>0.80183</cdr:y>
    </cdr:from>
    <cdr:to>
      <cdr:x>0.77686</cdr:x>
      <cdr:y>0.97421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328592" y="2913484"/>
          <a:ext cx="1440160" cy="6263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/>
            <a:t>9 мес. 201</a:t>
          </a:r>
          <a:r>
            <a:rPr lang="en-US" sz="1600" b="1" dirty="0" smtClean="0"/>
            <a:t>9</a:t>
          </a:r>
          <a:r>
            <a:rPr lang="ru-RU" sz="1600" b="1" dirty="0" smtClean="0"/>
            <a:t> года</a:t>
          </a:r>
          <a:endParaRPr lang="ru-RU" sz="16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0.31625</cdr:x>
      <cdr:y>0.06997</cdr:y>
    </cdr:from>
    <cdr:to>
      <cdr:x>0.63125</cdr:x>
      <cdr:y>0.23171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02632" y="249188"/>
          <a:ext cx="259228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0.31625</cdr:x>
      <cdr:y>0.06997</cdr:y>
    </cdr:from>
    <cdr:to>
      <cdr:x>0.63125</cdr:x>
      <cdr:y>0.23171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02632" y="249188"/>
          <a:ext cx="259228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39BC5-F443-455D-AFD3-1C7577D37C2A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91C2A-E818-4F02-9D45-4B08F26E1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510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E962F-CC61-4C35-A16C-D53EF568459B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49C1D-BF39-45E3-934F-0CB0AAE86B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513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9C1D-BF39-45E3-934F-0CB0AAE86B0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848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49C1D-BF39-45E3-934F-0CB0AAE86B00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72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EE6B-9070-44E8-8879-B9018DED9C38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3" y="2206952"/>
            <a:ext cx="7147931" cy="184785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208476"/>
            <a:ext cx="1190348" cy="1844802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2352494"/>
            <a:ext cx="910224" cy="1556766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6" y="2291717"/>
            <a:ext cx="6947845" cy="168401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3468951"/>
            <a:ext cx="762000" cy="3429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3419459"/>
            <a:ext cx="6755166" cy="4982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2354580"/>
            <a:ext cx="6760868" cy="155829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3486150"/>
            <a:ext cx="6553200" cy="3429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2420276"/>
            <a:ext cx="6629400" cy="9144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9EF0-01E4-4320-8E34-D7EF84D30235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171451"/>
            <a:ext cx="1859280" cy="4591976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8" y="263558"/>
            <a:ext cx="1672235" cy="4407763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80" y="296571"/>
            <a:ext cx="1485531" cy="434173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5751"/>
            <a:ext cx="6172200" cy="43434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6324-5589-4C00-92B7-ABC9242DA29F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CCE-719E-42CC-8048-7ECA9D8B017C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CF32-2644-4F9C-8954-497F68E18B82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209800"/>
            <a:ext cx="8265160" cy="184785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2286002"/>
            <a:ext cx="8033800" cy="168401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2400301"/>
            <a:ext cx="7696200" cy="97155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3406142"/>
            <a:ext cx="7818120" cy="4982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455634"/>
            <a:ext cx="7696200" cy="3928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8" y="2343150"/>
            <a:ext cx="7817599" cy="155829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289303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9303"/>
            <a:ext cx="4038600" cy="330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D432-ED13-41EC-B937-780405946724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291828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1828801"/>
            <a:ext cx="4040188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91828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28801"/>
            <a:ext cx="4041775" cy="2765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B568-ED75-4275-B586-B8D59C45FE1B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127A-10B2-44AD-AD71-C85D9BF71B3D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3043-6726-4199-A6B7-D45098A8C06F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14350"/>
            <a:ext cx="4572000" cy="39433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6C89-9762-4177-AB48-FA518EBB0464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129284"/>
            <a:ext cx="2716566" cy="264261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231854"/>
            <a:ext cx="2483254" cy="2425746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228850"/>
            <a:ext cx="2298634" cy="131445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300735"/>
            <a:ext cx="2298634" cy="893715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66078"/>
            <a:ext cx="7772400" cy="3248673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472C-C250-4D2C-8A1D-BBD904F0A913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3714750"/>
            <a:ext cx="7772400" cy="10287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2" y="3771901"/>
            <a:ext cx="7600765" cy="902193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4229100"/>
            <a:ext cx="7328514" cy="338772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3806190"/>
            <a:ext cx="7946136" cy="82296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4242418"/>
            <a:ext cx="7244736" cy="30128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29051"/>
            <a:ext cx="7328514" cy="392282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76200"/>
            <a:ext cx="8961120" cy="499872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4451"/>
            <a:ext cx="8229600" cy="32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B807B60-A9EC-4D04-8BA7-E08C1275688F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08625"/>
            <a:ext cx="8595360" cy="99441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279647"/>
            <a:ext cx="8380520" cy="83894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306280"/>
            <a:ext cx="8260672" cy="779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63838"/>
            <a:ext cx="6768752" cy="81379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endParaRPr lang="ru-RU" sz="1200" b="1" i="1" cap="none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7535"/>
            <a:ext cx="6768752" cy="2707142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sz="2200" b="1" cap="none" dirty="0" smtClean="0"/>
              <a:t>О</a:t>
            </a:r>
            <a:r>
              <a:rPr lang="ru-RU" sz="2400" dirty="0" smtClean="0"/>
              <a:t> реализации </a:t>
            </a:r>
            <a:r>
              <a:rPr lang="ru-RU" sz="2400" dirty="0"/>
              <a:t>требований</a:t>
            </a:r>
            <a:br>
              <a:rPr lang="ru-RU" sz="2400" dirty="0"/>
            </a:br>
            <a:r>
              <a:rPr lang="ru-RU" sz="2400" b="1" cap="none" dirty="0" smtClean="0"/>
              <a:t>Декрета </a:t>
            </a:r>
            <a:r>
              <a:rPr lang="ru-RU" sz="2400" b="1" cap="none" dirty="0"/>
              <a:t>П</a:t>
            </a:r>
            <a:r>
              <a:rPr lang="ru-RU" sz="2400" b="1" cap="none" dirty="0" smtClean="0"/>
              <a:t>резидента </a:t>
            </a:r>
            <a:r>
              <a:rPr lang="ru-RU" sz="2400" b="1" cap="none" dirty="0"/>
              <a:t>Р</a:t>
            </a:r>
            <a:r>
              <a:rPr lang="ru-RU" sz="2400" b="1" cap="none" dirty="0" smtClean="0"/>
              <a:t>еспублики </a:t>
            </a:r>
            <a:r>
              <a:rPr lang="ru-RU" sz="2400" b="1" cap="none" dirty="0"/>
              <a:t>Б</a:t>
            </a:r>
            <a:r>
              <a:rPr lang="ru-RU" sz="2400" b="1" cap="none" dirty="0" smtClean="0"/>
              <a:t>еларусь </a:t>
            </a:r>
            <a:br>
              <a:rPr lang="ru-RU" sz="2400" b="1" cap="none" dirty="0" smtClean="0"/>
            </a:br>
            <a:r>
              <a:rPr lang="ru-RU" sz="2400" b="1" cap="none" dirty="0" smtClean="0"/>
              <a:t>от 24 ноября 2006 г. № 18 </a:t>
            </a:r>
            <a:br>
              <a:rPr lang="ru-RU" sz="2400" b="1" cap="none" dirty="0" smtClean="0"/>
            </a:br>
            <a:r>
              <a:rPr lang="ru-RU" sz="2400" b="1" cap="none" dirty="0" smtClean="0"/>
              <a:t>«О дополнительных мерах </a:t>
            </a:r>
            <a:br>
              <a:rPr lang="ru-RU" sz="2400" b="1" cap="none" dirty="0" smtClean="0"/>
            </a:br>
            <a:r>
              <a:rPr lang="ru-RU" sz="2400" b="1" cap="none" dirty="0" smtClean="0"/>
              <a:t>по государственной защите детей </a:t>
            </a:r>
            <a:br>
              <a:rPr lang="ru-RU" sz="2400" b="1" cap="none" dirty="0" smtClean="0"/>
            </a:br>
            <a:r>
              <a:rPr lang="ru-RU" sz="2400" b="1" cap="none" dirty="0" smtClean="0"/>
              <a:t>в неблагополучных семьях»</a:t>
            </a:r>
            <a:endParaRPr lang="ru-RU" sz="2400" b="1" cap="none" dirty="0"/>
          </a:p>
        </p:txBody>
      </p:sp>
    </p:spTree>
    <p:extLst>
      <p:ext uri="{BB962C8B-B14F-4D97-AF65-F5344CB8AC3E}">
        <p14:creationId xmlns:p14="http://schemas.microsoft.com/office/powerpoint/2010/main" val="172495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06280"/>
            <a:ext cx="8928992" cy="77957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Возмещение расходов обязанными </a:t>
            </a:r>
            <a:r>
              <a:rPr lang="ru-RU" sz="3600" dirty="0" smtClean="0"/>
              <a:t>лицами на содержание детей</a:t>
            </a:r>
            <a:r>
              <a:rPr lang="en-US" sz="3600" dirty="0" smtClean="0"/>
              <a:t>,</a:t>
            </a:r>
            <a:r>
              <a:rPr lang="ru-RU" sz="3600" dirty="0" smtClean="0"/>
              <a:t> на 01.10.2019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047317"/>
              </p:ext>
            </p:extLst>
          </p:nvPr>
        </p:nvGraphicFramePr>
        <p:xfrm>
          <a:off x="457200" y="1314450"/>
          <a:ext cx="8229600" cy="327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044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анализа причин задолженности у обязанных лиц 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107922"/>
              </p:ext>
            </p:extLst>
          </p:nvPr>
        </p:nvGraphicFramePr>
        <p:xfrm>
          <a:off x="457200" y="1314450"/>
          <a:ext cx="8229600" cy="356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21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Информирование </a:t>
            </a:r>
            <a:r>
              <a:rPr lang="ru-RU" sz="2800" dirty="0"/>
              <a:t>о </a:t>
            </a:r>
            <a:r>
              <a:rPr lang="ru-RU" sz="2800" dirty="0" smtClean="0"/>
              <a:t>семейном неблагополучии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79512" y="1314450"/>
          <a:ext cx="8712968" cy="3633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626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Акция «Семья без насилия»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212967"/>
              </p:ext>
            </p:extLst>
          </p:nvPr>
        </p:nvGraphicFramePr>
        <p:xfrm>
          <a:off x="457200" y="1314450"/>
          <a:ext cx="8229600" cy="327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575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8260672" cy="77957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Смотры противопожарного состояния домовладений (квартир)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558713"/>
              </p:ext>
            </p:extLst>
          </p:nvPr>
        </p:nvGraphicFramePr>
        <p:xfrm>
          <a:off x="457200" y="1314450"/>
          <a:ext cx="8229600" cy="327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897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Направление в территориальные центры социального обслуживания населения 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23254"/>
              </p:ext>
            </p:extLst>
          </p:nvPr>
        </p:nvGraphicFramePr>
        <p:xfrm>
          <a:off x="457200" y="1314450"/>
          <a:ext cx="8229600" cy="327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78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06280"/>
            <a:ext cx="8435280" cy="779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Признание находящимися </a:t>
            </a:r>
            <a:br>
              <a:rPr lang="ru-RU" dirty="0" smtClean="0"/>
            </a:br>
            <a:r>
              <a:rPr lang="ru-RU" dirty="0" smtClean="0"/>
              <a:t>в социально опасном положении (детей)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107504" y="1314450"/>
          <a:ext cx="8856984" cy="3705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51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Гибель несовершеннолетних </a:t>
            </a:r>
            <a:br>
              <a:rPr lang="ru-RU" dirty="0" smtClean="0"/>
            </a:br>
            <a:r>
              <a:rPr lang="ru-RU" dirty="0" smtClean="0"/>
              <a:t>от внешних причин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216170"/>
              </p:ext>
            </p:extLst>
          </p:nvPr>
        </p:nvGraphicFramePr>
        <p:xfrm>
          <a:off x="457200" y="1314450"/>
          <a:ext cx="8229600" cy="356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3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Количество обязанных лиц, находящихся  на профилактическом </a:t>
            </a:r>
            <a:r>
              <a:rPr lang="ru-RU" sz="2400" dirty="0"/>
              <a:t>учете </a:t>
            </a:r>
            <a:r>
              <a:rPr lang="ru-RU" sz="2400" dirty="0" smtClean="0"/>
              <a:t>в </a:t>
            </a:r>
            <a:r>
              <a:rPr lang="ru-RU" sz="2400" dirty="0"/>
              <a:t>органах внутренних дел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179512" y="1314450"/>
          <a:ext cx="8784976" cy="3633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9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Привлечение к уголовной ответственности по статье 174 УК Республики Беларусь 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625023"/>
              </p:ext>
            </p:extLst>
          </p:nvPr>
        </p:nvGraphicFramePr>
        <p:xfrm>
          <a:off x="457200" y="1314450"/>
          <a:ext cx="8229600" cy="327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96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Признание находящимися в социально опасном положении  (детей)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076961"/>
              </p:ext>
            </p:extLst>
          </p:nvPr>
        </p:nvGraphicFramePr>
        <p:xfrm>
          <a:off x="0" y="1212004"/>
          <a:ext cx="8785225" cy="3663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275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Трудоустройство обязанных лиц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131590"/>
          <a:ext cx="82296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84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Трудоустройство обязанных лиц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420012"/>
              </p:ext>
            </p:extLst>
          </p:nvPr>
        </p:nvGraphicFramePr>
        <p:xfrm>
          <a:off x="457200" y="1131590"/>
          <a:ext cx="850728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8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11510"/>
            <a:ext cx="8260672" cy="779570"/>
          </a:xfrm>
        </p:spPr>
        <p:txBody>
          <a:bodyPr>
            <a:no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>
                <a:solidFill>
                  <a:srgbClr val="002060"/>
                </a:solidFill>
              </a:rPr>
              <a:t>Удельный вес </a:t>
            </a:r>
            <a:r>
              <a:rPr lang="ru-RU" sz="2400" dirty="0" smtClean="0">
                <a:solidFill>
                  <a:srgbClr val="002060"/>
                </a:solidFill>
              </a:rPr>
              <a:t>обязанных </a:t>
            </a:r>
            <a:r>
              <a:rPr lang="ru-RU" sz="2400" dirty="0">
                <a:solidFill>
                  <a:srgbClr val="002060"/>
                </a:solidFill>
              </a:rPr>
              <a:t>лиц, 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совершивших прогулы </a:t>
            </a:r>
            <a:r>
              <a:rPr lang="ru-RU" sz="2400" dirty="0" smtClean="0">
                <a:solidFill>
                  <a:srgbClr val="002060"/>
                </a:solidFill>
              </a:rPr>
              <a:t>более </a:t>
            </a:r>
            <a:r>
              <a:rPr lang="ru-RU" sz="2400" dirty="0">
                <a:solidFill>
                  <a:srgbClr val="002060"/>
                </a:solidFill>
              </a:rPr>
              <a:t>10 </a:t>
            </a:r>
            <a:r>
              <a:rPr lang="ru-RU" sz="2400" dirty="0" smtClean="0">
                <a:solidFill>
                  <a:srgbClr val="002060"/>
                </a:solidFill>
              </a:rPr>
              <a:t>дней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за последни</a:t>
            </a:r>
            <a:r>
              <a:rPr lang="ru-RU" sz="2400" dirty="0">
                <a:solidFill>
                  <a:srgbClr val="002060"/>
                </a:solidFill>
              </a:rPr>
              <a:t>х</a:t>
            </a:r>
            <a:r>
              <a:rPr lang="ru-RU" sz="2400" dirty="0" smtClean="0">
                <a:solidFill>
                  <a:srgbClr val="002060"/>
                </a:solidFill>
              </a:rPr>
              <a:t> 3 месяца</a:t>
            </a:r>
            <a:r>
              <a:rPr lang="ru-RU" sz="3200" dirty="0">
                <a:solidFill>
                  <a:prstClr val="black"/>
                </a:solidFill>
              </a:rPr>
              <a:t/>
            </a:r>
            <a:br>
              <a:rPr lang="ru-RU" sz="3200" dirty="0">
                <a:solidFill>
                  <a:prstClr val="black"/>
                </a:solidFill>
              </a:rPr>
            </a:b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-756592" y="1347614"/>
          <a:ext cx="10873208" cy="3633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24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9502"/>
            <a:ext cx="8260672" cy="779570"/>
          </a:xfrm>
        </p:spPr>
        <p:txBody>
          <a:bodyPr>
            <a:noAutofit/>
          </a:bodyPr>
          <a:lstStyle/>
          <a:p>
            <a:pPr>
              <a:lnSpc>
                <a:spcPts val="2600"/>
              </a:lnSpc>
            </a:pPr>
            <a:r>
              <a:rPr lang="ru-RU" sz="2400" dirty="0" smtClean="0"/>
              <a:t>Сдача по договорам найма (поднайма) жилых помещений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23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240038"/>
              </p:ext>
            </p:extLst>
          </p:nvPr>
        </p:nvGraphicFramePr>
        <p:xfrm>
          <a:off x="457200" y="1314450"/>
          <a:ext cx="8229600" cy="356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3845945" y="1314450"/>
            <a:ext cx="1452110" cy="6315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01.10.2019</a:t>
            </a:r>
            <a:endParaRPr lang="ru-RU" sz="1600" b="1" dirty="0" smtClean="0"/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06634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Устройство детей-сирот и детей</a:t>
            </a:r>
            <a:r>
              <a:rPr lang="en-US" sz="2400" dirty="0" smtClean="0"/>
              <a:t>,</a:t>
            </a:r>
            <a:r>
              <a:rPr lang="ru-RU" sz="2400" dirty="0" smtClean="0"/>
              <a:t> оставшихся без попечения родителей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24</a:t>
            </a:fld>
            <a:endParaRPr lang="ru-RU"/>
          </a:p>
        </p:txBody>
      </p:sp>
      <p:graphicFrame>
        <p:nvGraphicFramePr>
          <p:cNvPr id="5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184282"/>
              </p:ext>
            </p:extLst>
          </p:nvPr>
        </p:nvGraphicFramePr>
        <p:xfrm>
          <a:off x="457200" y="1314450"/>
          <a:ext cx="8229600" cy="327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031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63838"/>
            <a:ext cx="6768752" cy="936104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endParaRPr lang="ru-RU" sz="1400" b="1" i="1" cap="none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7535"/>
            <a:ext cx="6768752" cy="2707142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sz="2200" b="1" cap="none" dirty="0" smtClean="0"/>
              <a:t>О</a:t>
            </a:r>
            <a:r>
              <a:rPr lang="ru-RU" sz="2400" dirty="0" smtClean="0"/>
              <a:t> реализации </a:t>
            </a:r>
            <a:r>
              <a:rPr lang="ru-RU" sz="2400" dirty="0"/>
              <a:t>требований</a:t>
            </a:r>
            <a:br>
              <a:rPr lang="ru-RU" sz="2400" dirty="0"/>
            </a:br>
            <a:r>
              <a:rPr lang="ru-RU" sz="2400" b="1" cap="none" dirty="0" smtClean="0"/>
              <a:t>Декрета </a:t>
            </a:r>
            <a:r>
              <a:rPr lang="ru-RU" sz="2400" b="1" cap="none" dirty="0"/>
              <a:t>П</a:t>
            </a:r>
            <a:r>
              <a:rPr lang="ru-RU" sz="2400" b="1" cap="none" dirty="0" smtClean="0"/>
              <a:t>резидента </a:t>
            </a:r>
            <a:r>
              <a:rPr lang="ru-RU" sz="2400" b="1" cap="none" dirty="0"/>
              <a:t>Р</a:t>
            </a:r>
            <a:r>
              <a:rPr lang="ru-RU" sz="2400" b="1" cap="none" dirty="0" smtClean="0"/>
              <a:t>еспублики </a:t>
            </a:r>
            <a:r>
              <a:rPr lang="ru-RU" sz="2400" b="1" cap="none" dirty="0"/>
              <a:t>Б</a:t>
            </a:r>
            <a:r>
              <a:rPr lang="ru-RU" sz="2400" b="1" cap="none" dirty="0" smtClean="0"/>
              <a:t>еларусь </a:t>
            </a:r>
            <a:br>
              <a:rPr lang="ru-RU" sz="2400" b="1" cap="none" dirty="0" smtClean="0"/>
            </a:br>
            <a:r>
              <a:rPr lang="ru-RU" sz="2400" b="1" cap="none" dirty="0" smtClean="0"/>
              <a:t>от 24 ноября 2006 г. № 18 </a:t>
            </a:r>
            <a:br>
              <a:rPr lang="ru-RU" sz="2400" b="1" cap="none" dirty="0" smtClean="0"/>
            </a:br>
            <a:r>
              <a:rPr lang="ru-RU" sz="2400" b="1" cap="none" dirty="0" smtClean="0"/>
              <a:t>«О дополнительных мерах </a:t>
            </a:r>
            <a:br>
              <a:rPr lang="ru-RU" sz="2400" b="1" cap="none" dirty="0" smtClean="0"/>
            </a:br>
            <a:r>
              <a:rPr lang="ru-RU" sz="2400" b="1" cap="none" dirty="0" smtClean="0"/>
              <a:t>по государственной защите детей </a:t>
            </a:r>
            <a:br>
              <a:rPr lang="ru-RU" sz="2400" b="1" cap="none" dirty="0" smtClean="0"/>
            </a:br>
            <a:r>
              <a:rPr lang="ru-RU" sz="2400" b="1" cap="none" dirty="0" smtClean="0"/>
              <a:t>в неблагополучных семьях»</a:t>
            </a:r>
            <a:endParaRPr lang="ru-RU" sz="2400" b="1" cap="none" dirty="0"/>
          </a:p>
        </p:txBody>
      </p:sp>
    </p:spTree>
    <p:extLst>
      <p:ext uri="{BB962C8B-B14F-4D97-AF65-F5344CB8AC3E}">
        <p14:creationId xmlns:p14="http://schemas.microsoft.com/office/powerpoint/2010/main" val="415708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Признание нуждающимися </a:t>
            </a:r>
            <a:br>
              <a:rPr lang="ru-RU" sz="2400" dirty="0"/>
            </a:br>
            <a:r>
              <a:rPr lang="ru-RU" sz="2400" dirty="0"/>
              <a:t>в государственной защите (детей)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554857"/>
              </p:ext>
            </p:extLst>
          </p:nvPr>
        </p:nvGraphicFramePr>
        <p:xfrm>
          <a:off x="0" y="1212004"/>
          <a:ext cx="8785225" cy="3663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525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9502"/>
            <a:ext cx="8260672" cy="779570"/>
          </a:xfrm>
        </p:spPr>
        <p:txBody>
          <a:bodyPr>
            <a:noAutofit/>
          </a:bodyPr>
          <a:lstStyle/>
          <a:p>
            <a:pPr>
              <a:lnSpc>
                <a:spcPts val="2600"/>
              </a:lnSpc>
            </a:pPr>
            <a:r>
              <a:rPr lang="ru-RU" sz="2400" dirty="0" smtClean="0"/>
              <a:t>Взыскание средств с обязанных лиц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153655"/>
              </p:ext>
            </p:extLst>
          </p:nvPr>
        </p:nvGraphicFramePr>
        <p:xfrm>
          <a:off x="457200" y="1314450"/>
          <a:ext cx="8229600" cy="356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3727809" y="1178964"/>
            <a:ext cx="1452110" cy="6315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/>
              <a:t>9 мес. 201</a:t>
            </a:r>
            <a:r>
              <a:rPr lang="en-US" sz="1600" b="1" dirty="0" smtClean="0"/>
              <a:t>9</a:t>
            </a:r>
            <a:r>
              <a:rPr lang="ru-RU" sz="1600" b="1" dirty="0" smtClean="0"/>
              <a:t> года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92154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9502"/>
            <a:ext cx="8260672" cy="779570"/>
          </a:xfrm>
        </p:spPr>
        <p:txBody>
          <a:bodyPr>
            <a:noAutofit/>
          </a:bodyPr>
          <a:lstStyle/>
          <a:p>
            <a:pPr>
              <a:lnSpc>
                <a:spcPts val="2600"/>
              </a:lnSpc>
            </a:pPr>
            <a:r>
              <a:rPr lang="ru-RU" sz="2400" dirty="0" smtClean="0"/>
              <a:t>Лишение родительских прав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005299"/>
              </p:ext>
            </p:extLst>
          </p:nvPr>
        </p:nvGraphicFramePr>
        <p:xfrm>
          <a:off x="457200" y="1314450"/>
          <a:ext cx="8229600" cy="356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3845945" y="1314450"/>
            <a:ext cx="1452110" cy="6315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/>
              <a:t>2018 год</a:t>
            </a:r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62419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Восстановление в родительских правах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376913"/>
              </p:ext>
            </p:extLst>
          </p:nvPr>
        </p:nvGraphicFramePr>
        <p:xfrm>
          <a:off x="215516" y="1203598"/>
          <a:ext cx="8712968" cy="3633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3841340" y="1203598"/>
            <a:ext cx="1452110" cy="6315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/>
              <a:t>2018</a:t>
            </a:r>
            <a:r>
              <a:rPr lang="ru-RU" sz="1600" b="1" dirty="0" smtClean="0"/>
              <a:t> </a:t>
            </a:r>
            <a:r>
              <a:rPr lang="ru-RU" sz="2400" b="1" dirty="0" smtClean="0"/>
              <a:t>год</a:t>
            </a:r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40275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Выявление детей-сирот и детей</a:t>
            </a:r>
            <a:r>
              <a:rPr lang="en-US" dirty="0" smtClean="0"/>
              <a:t>,</a:t>
            </a:r>
            <a:r>
              <a:rPr lang="ru-RU" dirty="0" smtClean="0"/>
              <a:t> оставшихся без попечения родителей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767697"/>
              </p:ext>
            </p:extLst>
          </p:nvPr>
        </p:nvGraphicFramePr>
        <p:xfrm>
          <a:off x="457200" y="1314450"/>
          <a:ext cx="8229600" cy="356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12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Признание нуждающимися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в </a:t>
            </a:r>
            <a:r>
              <a:rPr lang="ru-RU" sz="3600" dirty="0" smtClean="0"/>
              <a:t>государственной защите (детей)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987574"/>
          <a:ext cx="8712968" cy="3779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31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Возмещение расходов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415663"/>
              </p:ext>
            </p:extLst>
          </p:nvPr>
        </p:nvGraphicFramePr>
        <p:xfrm>
          <a:off x="457200" y="1314450"/>
          <a:ext cx="8229600" cy="356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64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2766</TotalTime>
  <Words>294</Words>
  <Application>Microsoft Office PowerPoint</Application>
  <PresentationFormat>Экран (16:9)</PresentationFormat>
  <Paragraphs>108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Аптека</vt:lpstr>
      <vt:lpstr>О реализации требований Декрета Президента Республики Беларусь  от 24 ноября 2006 г. № 18  «О дополнительных мерах  по государственной защите детей  в неблагополучных семьях»</vt:lpstr>
      <vt:lpstr>Признание находящимися в социально опасном положении  (детей)</vt:lpstr>
      <vt:lpstr>Признание нуждающимися  в государственной защите (детей)</vt:lpstr>
      <vt:lpstr>Взыскание средств с обязанных лиц</vt:lpstr>
      <vt:lpstr>Лишение родительских прав</vt:lpstr>
      <vt:lpstr>Восстановление в родительских правах</vt:lpstr>
      <vt:lpstr>Выявление детей-сирот и детей, оставшихся без попечения родителей</vt:lpstr>
      <vt:lpstr>Признание нуждающимися  в государственной защите (детей)</vt:lpstr>
      <vt:lpstr>Возмещение расходов</vt:lpstr>
      <vt:lpstr>Возмещение расходов обязанными лицами на содержание детей, на 01.10.2019</vt:lpstr>
      <vt:lpstr>Результаты анализа причин задолженности у обязанных лиц </vt:lpstr>
      <vt:lpstr>Информирование о семейном неблагополучии</vt:lpstr>
      <vt:lpstr>Акция «Семья без насилия»</vt:lpstr>
      <vt:lpstr>Смотры противопожарного состояния домовладений (квартир)</vt:lpstr>
      <vt:lpstr>Направление в территориальные центры социального обслуживания населения </vt:lpstr>
      <vt:lpstr>Признание находящимися  в социально опасном положении (детей)</vt:lpstr>
      <vt:lpstr>Гибель несовершеннолетних  от внешних причин</vt:lpstr>
      <vt:lpstr>Количество обязанных лиц, находящихся  на профилактическом учете в органах внутренних дел</vt:lpstr>
      <vt:lpstr>Привлечение к уголовной ответственности по статье 174 УК Республики Беларусь </vt:lpstr>
      <vt:lpstr>Трудоустройство обязанных лиц</vt:lpstr>
      <vt:lpstr>Трудоустройство обязанных лиц</vt:lpstr>
      <vt:lpstr>Удельный вес обязанных лиц,  совершивших прогулы более 10 дней  за последних 3 месяца </vt:lpstr>
      <vt:lpstr>Сдача по договорам найма (поднайма) жилых помещений</vt:lpstr>
      <vt:lpstr>Устройство детей-сирот и детей, оставшихся без попечения родителей</vt:lpstr>
      <vt:lpstr>О реализации требований Декрета Президента Республики Беларусь  от 24 ноября 2006 г. № 18  «О дополнительных мерах  по государственной защите детей  в неблагополучных семьях»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выполнении комплекса  организационно-практических мер по реализации Декрета Президента Республики Беларусь  от 24 ноября 2006 г. № 18  «О дополнительных мерах  по государственной защите детей  в неблагополучных семьях»</dc:title>
  <dc:creator>IRINA</dc:creator>
  <cp:lastModifiedBy>User</cp:lastModifiedBy>
  <cp:revision>349</cp:revision>
  <cp:lastPrinted>2019-12-16T12:27:21Z</cp:lastPrinted>
  <dcterms:created xsi:type="dcterms:W3CDTF">2016-03-13T12:59:43Z</dcterms:created>
  <dcterms:modified xsi:type="dcterms:W3CDTF">2019-12-17T06:59:07Z</dcterms:modified>
</cp:coreProperties>
</file>