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5049500" cy="10621963"/>
  <p:notesSz cx="6858000" cy="9144000"/>
  <p:custDataLst>
    <p:tags r:id="rId22"/>
  </p:custDataLst>
  <p:defaultTextStyle>
    <a:defPPr>
      <a:defRPr lang="ru-RU"/>
    </a:defPPr>
    <a:lvl1pPr marL="0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0331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0663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0994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1325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1656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1988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12319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42650" algn="l" defTabSz="146066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93" autoAdjust="0"/>
  </p:normalViewPr>
  <p:slideViewPr>
    <p:cSldViewPr>
      <p:cViewPr varScale="1">
        <p:scale>
          <a:sx n="59" d="100"/>
          <a:sy n="59" d="100"/>
        </p:scale>
        <p:origin x="-1224" y="-72"/>
      </p:cViewPr>
      <p:guideLst>
        <p:guide orient="horz" pos="3346"/>
        <p:guide pos="47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84F2E-2262-4297-BB14-6346527D3C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685800"/>
            <a:ext cx="4857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917DD-3FB4-40B2-8770-0A8B40FF0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2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0331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0663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0994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1325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1656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1988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12319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42650" algn="l" defTabSz="146066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65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Вид со стороны улицы Доброй Воли.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1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В настоящее время территория является неиспользуемой.</a:t>
            </a:r>
          </a:p>
          <a:p>
            <a:r>
              <a:rPr lang="ru-RU" smtClean="0"/>
              <a:t>В основу градостроительного освоения территории положена градостроительная стратегия развития города Вилейки, заложенная в генеральном плане, которая направлена на развитие и совершенствование планировочной структуры данной части города, формирование пространственной и планировочной организации всех функциональных зон. </a:t>
            </a:r>
          </a:p>
          <a:p>
            <a:r>
              <a:rPr lang="ru-RU" smtClean="0"/>
              <a:t>       Следуя решениям генерального плана города по эффективному использованию территорий в границах городской черты проектом предусмотрено:</a:t>
            </a:r>
          </a:p>
          <a:p>
            <a:r>
              <a:rPr lang="ru-RU" smtClean="0"/>
              <a:t>Продолжить создание планировочной структуры в соответствии с решениями генерального плана на основе исторической преемственности, совершенствования радиально-кольцевой планировки города и взаимосвязанного развития городского и внешнего планировочных каркасов; </a:t>
            </a:r>
          </a:p>
          <a:p>
            <a:r>
              <a:rPr lang="ru-RU" smtClean="0"/>
              <a:t>Создать городскую территорию с комплексной жилищной и общественной  застройкой путем формирования следующих структурно-планировочных образований:</a:t>
            </a:r>
          </a:p>
          <a:p>
            <a:r>
              <a:rPr lang="ru-RU" smtClean="0"/>
              <a:t>кварталов многоквартирных жилых домов и общественной застройки, объектами социального и повседневного обслуживания площадью примерно 4,6 гектара;</a:t>
            </a:r>
          </a:p>
          <a:p>
            <a:r>
              <a:rPr lang="ru-RU" smtClean="0"/>
              <a:t>кварталов  усадебного строительства площадью примерно 3,6 гектара;</a:t>
            </a:r>
          </a:p>
          <a:p>
            <a:r>
              <a:rPr lang="ru-RU" smtClean="0"/>
              <a:t>сохранить непрерывную взаимосвязанную систему ландшафтно-рекреационных территорий в соответствии с генеральным планом города.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49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Градостроительной основой структурного построения кварталов то есть скелетом является система улично-дорожной сети заложенная в генеральном плане города.</a:t>
            </a:r>
          </a:p>
          <a:p>
            <a:r>
              <a:rPr lang="ru-RU" smtClean="0"/>
              <a:t>На этом основании проектом сформированы по преобладающему функциональному использованию основные функциональные зоны:</a:t>
            </a:r>
          </a:p>
          <a:p>
            <a:r>
              <a:rPr lang="ru-RU" smtClean="0"/>
              <a:t>Зона многоквартирной жилой застройки (ЖЭ-13) для размещения многоквартирного жилищного строительства общей площадью – 23000 метров квадратных;</a:t>
            </a:r>
          </a:p>
          <a:p>
            <a:r>
              <a:rPr lang="ru-RU" smtClean="0"/>
              <a:t>Зона общественной застройки (О13) для размещения торгово-бытового общественного центра общей площадью – 2500 метров квадратных;</a:t>
            </a:r>
          </a:p>
          <a:p>
            <a:r>
              <a:rPr lang="ru-RU" smtClean="0"/>
              <a:t>Зона общественной застройки (О23) для размещения учреждения дошкольного образования с начальными классами, школы на 160 мест;</a:t>
            </a:r>
          </a:p>
          <a:p>
            <a:r>
              <a:rPr lang="ru-RU" smtClean="0"/>
              <a:t>Зона жилой усадебной застройки (ЖЭ-22) для размещения кварталов индивидуальных усадебных домов общей площадью – 3000 метров квадратных;</a:t>
            </a:r>
          </a:p>
          <a:p>
            <a:r>
              <a:rPr lang="ru-RU" smtClean="0"/>
              <a:t>Зона территорий транспортного и инженерного обслуживания (ТЭ-И).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176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Многоквартирная жилая застройка предполагается квартального типа без доступа автотранспорта на дворовую территорию.</a:t>
            </a:r>
          </a:p>
          <a:p>
            <a:r>
              <a:rPr lang="ru-RU" smtClean="0"/>
              <a:t>Проектом обеспечен приоритет движения пешеходов в зонах жилой застройки путем создания системы благоустроенных вело-пешеходных путей и размещения мест хранения автотранспорта по периметру жилой застройки с устройством в жилых секциях сквозных входов как со стороны улиц так и со стороны дворовой территории. Предполагается застройка жилыми секциями не более 6 этажей.</a:t>
            </a:r>
          </a:p>
          <a:p>
            <a:r>
              <a:rPr lang="ru-RU" smtClean="0"/>
              <a:t>Проектом определены охранные зоны существующих инженерных коммуникаций.</a:t>
            </a:r>
          </a:p>
          <a:p>
            <a:r>
              <a:rPr lang="ru-RU" smtClean="0"/>
              <a:t>Проектом определены красные линии перспективной улично-дорожной сети в соответствии с решениями генерального плана на территории кварталов усадебной застройки.</a:t>
            </a:r>
          </a:p>
          <a:p>
            <a:r>
              <a:rPr lang="ru-RU" smtClean="0"/>
              <a:t>Автодорога ЭР-29 (улица Волынц+а) в границах проектируемой территории, в соответствии с генеральным планом, функционально определена как магистральная улица, категории «БЭ».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58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Основные технико-экономические показатели проекта.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946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Улица Доброй Воли  - основная жилая улица. В соответствии с ПЭ-ДЭ-ПЭ предлагается упорядочить красные линии. Дополнительно предусматривается благоустройство улицы со стороны проектируемой территории. По улице предполагается движение автобусов в одностороннем режиме. Остановки для автобусов на сегодняшний день построены и готовы к функционированию.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3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Обеспечено необходимое количество мест постоянного и временного хранения индивидуального транспорта жителей многоэтажной застройки и общественных объектов. Предусмотрено двойное использование жителями автостоянок при общественном центре в ночное время.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51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Проектом предусмотрено обеспечение учреждений и объектов торгово-бытового назначения велопарковками.</a:t>
            </a:r>
          </a:p>
          <a:p>
            <a:r>
              <a:rPr lang="ru-RU" smtClean="0"/>
              <a:t>Инженерное обеспечение проектируемой застройки предлагается выполнить подключением к существующей городской инженерной инфраструктуре района со строительством и прокладкой необходимых инженерных сооружений и инженерных сетей.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3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Проектом предусмотрено провести мероприятия по реализации решений детального плана одним этапом: с 2021 года по 2030 год; с учетом условий инвестиционной деятельности и объемов финансирования.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Город Вил+ейка — расположен  в Минской области, Республики Беларусь, и является административным центром Вилейского района. </a:t>
            </a:r>
          </a:p>
          <a:p>
            <a:r>
              <a:rPr lang="ru-RU" smtClean="0"/>
              <a:t>В городе Вилейка находится железнодорожная станция на линии Молодечно – Полоцк. </a:t>
            </a:r>
          </a:p>
          <a:p>
            <a:r>
              <a:rPr lang="ru-RU" smtClean="0"/>
              <a:t>Город расположен на правом берегу реки Вилии, в 103 километрах к северо-западу от Минска. </a:t>
            </a:r>
          </a:p>
          <a:p>
            <a:r>
              <a:rPr lang="ru-RU" smtClean="0"/>
              <a:t>Автодорогами районный центр связан с Минском, Молодечно, М+яделем.</a:t>
            </a:r>
          </a:p>
          <a:p>
            <a:r>
              <a:rPr lang="ru-RU" smtClean="0"/>
              <a:t>Проектируемая территория формирует въезд в город с северо-восточного направления по автодороге  ЭР-29.</a:t>
            </a:r>
          </a:p>
          <a:p>
            <a:endParaRPr lang="ru-RU" smtClean="0"/>
          </a:p>
          <a:p>
            <a:r>
              <a:rPr lang="ru-RU" smtClean="0"/>
              <a:t>Градостроительный проект разработан на основании:</a:t>
            </a:r>
          </a:p>
          <a:p>
            <a:r>
              <a:rPr lang="ru-RU" smtClean="0"/>
              <a:t>- решения Вилейского районного исполнительного комитета № 51 от 17 января 2019 г.</a:t>
            </a:r>
          </a:p>
          <a:p>
            <a:r>
              <a:rPr lang="ru-RU" smtClean="0"/>
              <a:t>- задания Вилейского районного исполнительного комитета</a:t>
            </a:r>
          </a:p>
          <a:p>
            <a:r>
              <a:rPr lang="ru-RU" smtClean="0"/>
              <a:t>Градостроительный проект «Проект детального планирования микрорайона «Северный-5» в городе Вилейке Минской области» выполнен в соответствии с техническим кодексом установившейся практики</a:t>
            </a:r>
          </a:p>
          <a:p>
            <a:r>
              <a:rPr lang="ru-RU" smtClean="0"/>
              <a:t>«Градостроительство. Градостроительный проект детального планирования. Состав и порядок разработки». 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1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При разработке градостроительного проекта детального планирования территории использовались следующие исходные материалы:</a:t>
            </a:r>
          </a:p>
          <a:p>
            <a:r>
              <a:rPr lang="ru-RU" smtClean="0"/>
              <a:t>- генеральный план города Вилейка, утвержденный решением Вилейского районного совета депутатов 11 ноября 2011года № 88; </a:t>
            </a:r>
          </a:p>
          <a:p>
            <a:r>
              <a:rPr lang="ru-RU" smtClean="0"/>
              <a:t>- топографическая подоснова масштаба1:500;</a:t>
            </a:r>
          </a:p>
          <a:p>
            <a:r>
              <a:rPr lang="ru-RU" smtClean="0"/>
              <a:t>- государственный градостроительный кадастр;</a:t>
            </a:r>
          </a:p>
          <a:p>
            <a:r>
              <a:rPr lang="ru-RU" smtClean="0"/>
              <a:t>- единый государственный регистр недв+ижимого имущества Республики Беларусь;</a:t>
            </a:r>
          </a:p>
          <a:p>
            <a:r>
              <a:rPr lang="ru-RU" smtClean="0"/>
              <a:t>На основании генерального плана города Вилейки: целью проекта является обеспечить комплексное, планомерное, экономически целесообразное развитие городской инфраструктуры, а также создание условий, улучшающих жизнедеятельность населения.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84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Создать благоприятную среду жизнедеятельности населения и разработать градостроительную стратегию развития территории с сохранением и эффективным использованием сложившегося в этой части города природного ландшафта, с учетом существующих зданий и сооружений, созданием своеобразного градостроительного комплекса с сохранением сложившейся застройки и прилегающей ландшафтно-рекреационной зоны охраны существующих инженерных коммуникаций.</a:t>
            </a:r>
          </a:p>
          <a:p>
            <a:r>
              <a:rPr lang="ru-RU" smtClean="0"/>
              <a:t>Задачей проекта является разработка информационного и нормативно-правового документа для регулирования градостроительной деятельности на проектируемой территории в части установления требований к ее планировочной организации, функциональному использованию и характеру застройки в соответствии с генеральным планом города Вилейки до 2030 года. </a:t>
            </a: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70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9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Территория проектирования располагается в северо-восточном секторе города и  ограничена: </a:t>
            </a:r>
          </a:p>
          <a:p>
            <a:r>
              <a:rPr lang="ru-RU" smtClean="0"/>
              <a:t>– с запада – красными линиями автомагистрали ЭР-29 (улица Волынц+а);</a:t>
            </a:r>
          </a:p>
          <a:p>
            <a:r>
              <a:rPr lang="ru-RU" smtClean="0"/>
              <a:t>– с северо-запада – границей ландшафтно-рекреационной зоны и красными линиями улицы Проектируемой (продолжением улицы Вилейской);</a:t>
            </a:r>
          </a:p>
          <a:p>
            <a:r>
              <a:rPr lang="ru-RU" smtClean="0"/>
              <a:t>– с востока – красными линиями улицы Проектируемой (Снежк+овской);</a:t>
            </a:r>
          </a:p>
          <a:p>
            <a:r>
              <a:rPr lang="ru-RU" smtClean="0"/>
              <a:t>– с юго-востока – красными линиями улицы Гистор+ичной;</a:t>
            </a:r>
          </a:p>
          <a:p>
            <a:r>
              <a:rPr lang="ru-RU" smtClean="0"/>
              <a:t>– юга красными линиями улицы Доброй Воли. </a:t>
            </a:r>
          </a:p>
          <a:p>
            <a:r>
              <a:rPr lang="ru-RU" smtClean="0"/>
              <a:t>Ограничениями с западного направления так же являются охранные зоны существующих инженерных сетей. Трасса сет+и газопровода, трасса сет+и электропередачи, сет+и связи.</a:t>
            </a:r>
          </a:p>
          <a:p>
            <a:r>
              <a:rPr lang="ru-RU" smtClean="0"/>
              <a:t>Площадь проектируемой территории составляет 11.9 гектара.</a:t>
            </a:r>
          </a:p>
          <a:p>
            <a:r>
              <a:rPr lang="ru-RU" smtClean="0"/>
              <a:t>В настоящее время большая часть территории является неиспользуемой.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71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Со стороны улицы Доброй Воли к проектируемой территории  прилегает территория микрорайона многоквартирной застройки «Северный-2», со стороны улицы Гисторичной и улицы Снежковской прилегает сложившаяся индивидуальная усадебная застройка.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9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83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Вид со стороны улицы Волынц+а.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917DD-3FB4-40B2-8770-0A8B40FF043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1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8713" y="3299695"/>
            <a:ext cx="12792075" cy="2276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7425" y="6019113"/>
            <a:ext cx="10534650" cy="27145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0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0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1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1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12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72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6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5276814" y="595027"/>
            <a:ext cx="4739547" cy="126898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52943" y="595027"/>
            <a:ext cx="13973042" cy="1268980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1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0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806" y="6825596"/>
            <a:ext cx="12792075" cy="210964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8806" y="4502042"/>
            <a:ext cx="12792075" cy="232355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033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066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90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213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516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38198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1231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426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9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52945" y="3469350"/>
            <a:ext cx="9356294" cy="9815480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0064" y="3469350"/>
            <a:ext cx="9356295" cy="9815480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75" y="425371"/>
            <a:ext cx="13544550" cy="177032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476" y="2377649"/>
            <a:ext cx="6649476" cy="990891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0331" indent="0">
              <a:buNone/>
              <a:defRPr sz="3200" b="1"/>
            </a:lvl2pPr>
            <a:lvl3pPr marL="1460663" indent="0">
              <a:buNone/>
              <a:defRPr sz="2900" b="1"/>
            </a:lvl3pPr>
            <a:lvl4pPr marL="2190994" indent="0">
              <a:buNone/>
              <a:defRPr sz="2500" b="1"/>
            </a:lvl4pPr>
            <a:lvl5pPr marL="2921325" indent="0">
              <a:buNone/>
              <a:defRPr sz="2500" b="1"/>
            </a:lvl5pPr>
            <a:lvl6pPr marL="3651656" indent="0">
              <a:buNone/>
              <a:defRPr sz="2500" b="1"/>
            </a:lvl6pPr>
            <a:lvl7pPr marL="4381988" indent="0">
              <a:buNone/>
              <a:defRPr sz="2500" b="1"/>
            </a:lvl7pPr>
            <a:lvl8pPr marL="5112319" indent="0">
              <a:buNone/>
              <a:defRPr sz="2500" b="1"/>
            </a:lvl8pPr>
            <a:lvl9pPr marL="5842650" indent="0">
              <a:buNone/>
              <a:defRPr sz="2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2476" y="3368540"/>
            <a:ext cx="6649476" cy="611992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44938" y="2377649"/>
            <a:ext cx="6652088" cy="990891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0331" indent="0">
              <a:buNone/>
              <a:defRPr sz="3200" b="1"/>
            </a:lvl2pPr>
            <a:lvl3pPr marL="1460663" indent="0">
              <a:buNone/>
              <a:defRPr sz="2900" b="1"/>
            </a:lvl3pPr>
            <a:lvl4pPr marL="2190994" indent="0">
              <a:buNone/>
              <a:defRPr sz="2500" b="1"/>
            </a:lvl4pPr>
            <a:lvl5pPr marL="2921325" indent="0">
              <a:buNone/>
              <a:defRPr sz="2500" b="1"/>
            </a:lvl5pPr>
            <a:lvl6pPr marL="3651656" indent="0">
              <a:buNone/>
              <a:defRPr sz="2500" b="1"/>
            </a:lvl6pPr>
            <a:lvl7pPr marL="4381988" indent="0">
              <a:buNone/>
              <a:defRPr sz="2500" b="1"/>
            </a:lvl7pPr>
            <a:lvl8pPr marL="5112319" indent="0">
              <a:buNone/>
              <a:defRPr sz="2500" b="1"/>
            </a:lvl8pPr>
            <a:lvl9pPr marL="5842650" indent="0">
              <a:buNone/>
              <a:defRPr sz="2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644938" y="3368540"/>
            <a:ext cx="6652088" cy="611992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5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08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49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77" y="422912"/>
            <a:ext cx="4951181" cy="179983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3936" y="422913"/>
            <a:ext cx="8413089" cy="90655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2477" y="2222746"/>
            <a:ext cx="4951181" cy="7265718"/>
          </a:xfrm>
        </p:spPr>
        <p:txBody>
          <a:bodyPr/>
          <a:lstStyle>
            <a:lvl1pPr marL="0" indent="0">
              <a:buNone/>
              <a:defRPr sz="2300"/>
            </a:lvl1pPr>
            <a:lvl2pPr marL="730331" indent="0">
              <a:buNone/>
              <a:defRPr sz="1900"/>
            </a:lvl2pPr>
            <a:lvl3pPr marL="1460663" indent="0">
              <a:buNone/>
              <a:defRPr sz="1600"/>
            </a:lvl3pPr>
            <a:lvl4pPr marL="2190994" indent="0">
              <a:buNone/>
              <a:defRPr sz="1500"/>
            </a:lvl4pPr>
            <a:lvl5pPr marL="2921325" indent="0">
              <a:buNone/>
              <a:defRPr sz="1500"/>
            </a:lvl5pPr>
            <a:lvl6pPr marL="3651656" indent="0">
              <a:buNone/>
              <a:defRPr sz="1500"/>
            </a:lvl6pPr>
            <a:lvl7pPr marL="4381988" indent="0">
              <a:buNone/>
              <a:defRPr sz="1500"/>
            </a:lvl7pPr>
            <a:lvl8pPr marL="5112319" indent="0">
              <a:buNone/>
              <a:defRPr sz="1500"/>
            </a:lvl8pPr>
            <a:lvl9pPr marL="584265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6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808" y="7435374"/>
            <a:ext cx="9029700" cy="877788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49808" y="949093"/>
            <a:ext cx="9029700" cy="6373178"/>
          </a:xfrm>
        </p:spPr>
        <p:txBody>
          <a:bodyPr/>
          <a:lstStyle>
            <a:lvl1pPr marL="0" indent="0">
              <a:buNone/>
              <a:defRPr sz="5100"/>
            </a:lvl1pPr>
            <a:lvl2pPr marL="730331" indent="0">
              <a:buNone/>
              <a:defRPr sz="4400"/>
            </a:lvl2pPr>
            <a:lvl3pPr marL="1460663" indent="0">
              <a:buNone/>
              <a:defRPr sz="3900"/>
            </a:lvl3pPr>
            <a:lvl4pPr marL="2190994" indent="0">
              <a:buNone/>
              <a:defRPr sz="3200"/>
            </a:lvl4pPr>
            <a:lvl5pPr marL="2921325" indent="0">
              <a:buNone/>
              <a:defRPr sz="3200"/>
            </a:lvl5pPr>
            <a:lvl6pPr marL="3651656" indent="0">
              <a:buNone/>
              <a:defRPr sz="3200"/>
            </a:lvl6pPr>
            <a:lvl7pPr marL="4381988" indent="0">
              <a:buNone/>
              <a:defRPr sz="3200"/>
            </a:lvl7pPr>
            <a:lvl8pPr marL="5112319" indent="0">
              <a:buNone/>
              <a:defRPr sz="3200"/>
            </a:lvl8pPr>
            <a:lvl9pPr marL="5842650" indent="0">
              <a:buNone/>
              <a:defRPr sz="3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49808" y="8313164"/>
            <a:ext cx="9029700" cy="1246604"/>
          </a:xfrm>
        </p:spPr>
        <p:txBody>
          <a:bodyPr/>
          <a:lstStyle>
            <a:lvl1pPr marL="0" indent="0">
              <a:buNone/>
              <a:defRPr sz="2300"/>
            </a:lvl1pPr>
            <a:lvl2pPr marL="730331" indent="0">
              <a:buNone/>
              <a:defRPr sz="1900"/>
            </a:lvl2pPr>
            <a:lvl3pPr marL="1460663" indent="0">
              <a:buNone/>
              <a:defRPr sz="1600"/>
            </a:lvl3pPr>
            <a:lvl4pPr marL="2190994" indent="0">
              <a:buNone/>
              <a:defRPr sz="1500"/>
            </a:lvl4pPr>
            <a:lvl5pPr marL="2921325" indent="0">
              <a:buNone/>
              <a:defRPr sz="1500"/>
            </a:lvl5pPr>
            <a:lvl6pPr marL="3651656" indent="0">
              <a:buNone/>
              <a:defRPr sz="1500"/>
            </a:lvl6pPr>
            <a:lvl7pPr marL="4381988" indent="0">
              <a:buNone/>
              <a:defRPr sz="1500"/>
            </a:lvl7pPr>
            <a:lvl8pPr marL="5112319" indent="0">
              <a:buNone/>
              <a:defRPr sz="1500"/>
            </a:lvl8pPr>
            <a:lvl9pPr marL="584265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29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75" y="425371"/>
            <a:ext cx="13544550" cy="1770328"/>
          </a:xfrm>
          <a:prstGeom prst="rect">
            <a:avLst/>
          </a:prstGeom>
        </p:spPr>
        <p:txBody>
          <a:bodyPr vert="horz" lIns="146066" tIns="73033" rIns="146066" bIns="730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475" y="2478460"/>
            <a:ext cx="13544550" cy="7010004"/>
          </a:xfrm>
          <a:prstGeom prst="rect">
            <a:avLst/>
          </a:prstGeom>
        </p:spPr>
        <p:txBody>
          <a:bodyPr vert="horz" lIns="146066" tIns="73033" rIns="146066" bIns="730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2475" y="9844988"/>
            <a:ext cx="3511550" cy="565521"/>
          </a:xfrm>
          <a:prstGeom prst="rect">
            <a:avLst/>
          </a:prstGeom>
        </p:spPr>
        <p:txBody>
          <a:bodyPr vert="horz" lIns="146066" tIns="73033" rIns="146066" bIns="7303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554EA-EBAC-4771-BAE2-93C73B2187E1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141913" y="9844988"/>
            <a:ext cx="4765675" cy="565521"/>
          </a:xfrm>
          <a:prstGeom prst="rect">
            <a:avLst/>
          </a:prstGeom>
        </p:spPr>
        <p:txBody>
          <a:bodyPr vert="horz" lIns="146066" tIns="73033" rIns="146066" bIns="7303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85476" y="9844988"/>
            <a:ext cx="3511550" cy="565521"/>
          </a:xfrm>
          <a:prstGeom prst="rect">
            <a:avLst/>
          </a:prstGeom>
        </p:spPr>
        <p:txBody>
          <a:bodyPr vert="horz" lIns="146066" tIns="73033" rIns="146066" bIns="7303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986F1-4E7F-479B-A54E-7A000F024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49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1460663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7748" indent="-547748" algn="l" defTabSz="1460663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6788" indent="-456457" algn="l" defTabSz="1460663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828" indent="-365166" algn="l" defTabSz="1460663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6159" indent="-365166" algn="l" defTabSz="146066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86491" indent="-365166" algn="l" defTabSz="1460663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6822" indent="-365166" algn="l" defTabSz="14606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47153" indent="-365166" algn="l" defTabSz="14606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77485" indent="-365166" algn="l" defTabSz="14606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07816" indent="-365166" algn="l" defTabSz="14606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0331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0663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0994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1325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1656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1988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12319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42650" algn="l" defTabSz="1460663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" y="0"/>
            <a:ext cx="15045977" cy="10624450"/>
          </a:xfrm>
          <a:prstGeom prst="rect">
            <a:avLst/>
          </a:prstGeom>
        </p:spPr>
      </p:pic>
      <p:pic>
        <p:nvPicPr>
          <p:cNvPr id="7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0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" y="0"/>
            <a:ext cx="15045970" cy="10624446"/>
          </a:xfrm>
          <a:prstGeom prst="rect">
            <a:avLst/>
          </a:prstGeom>
        </p:spPr>
      </p:pic>
      <p:pic>
        <p:nvPicPr>
          <p:cNvPr id="3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1228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" y="0"/>
            <a:ext cx="15045969" cy="10624446"/>
          </a:xfrm>
          <a:prstGeom prst="rect">
            <a:avLst/>
          </a:prstGeom>
        </p:spPr>
      </p:pic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1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0">
        <p:split orient="vert"/>
      </p:transition>
    </mc:Choice>
    <mc:Fallback>
      <p:transition spd="slow" advTm="8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" y="0"/>
            <a:ext cx="15045969" cy="10624445"/>
          </a:xfrm>
          <a:prstGeom prst="rect">
            <a:avLst/>
          </a:prstGeom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6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000">
        <p:split orient="vert"/>
      </p:transition>
    </mc:Choice>
    <mc:Fallback>
      <p:transition spd="slow" advTm="6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" y="0"/>
            <a:ext cx="15045968" cy="10624445"/>
          </a:xfrm>
          <a:prstGeom prst="rect">
            <a:avLst/>
          </a:prstGeom>
        </p:spPr>
      </p:pic>
      <p:pic>
        <p:nvPicPr>
          <p:cNvPr id="3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4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0">
        <p:split orient="vert"/>
      </p:transition>
    </mc:Choice>
    <mc:Fallback>
      <p:transition spd="slow" advTm="6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" y="0"/>
            <a:ext cx="15045968" cy="10624444"/>
          </a:xfrm>
          <a:prstGeom prst="rect">
            <a:avLst/>
          </a:prstGeom>
        </p:spPr>
      </p:pic>
      <p:pic>
        <p:nvPicPr>
          <p:cNvPr id="3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087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" y="0"/>
            <a:ext cx="15045966" cy="10624444"/>
          </a:xfrm>
          <a:prstGeom prst="rect">
            <a:avLst/>
          </a:prstGeom>
        </p:spPr>
      </p:pic>
      <p:pic>
        <p:nvPicPr>
          <p:cNvPr id="3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32700"/>
      </p:ext>
    </p:extLst>
  </p:cSld>
  <p:clrMapOvr>
    <a:masterClrMapping/>
  </p:clrMapOvr>
  <p:transition spd="slow" advTm="2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" y="0"/>
            <a:ext cx="15045966" cy="10624443"/>
          </a:xfrm>
          <a:prstGeom prst="rect">
            <a:avLst/>
          </a:prstGeom>
        </p:spPr>
      </p:pic>
      <p:pic>
        <p:nvPicPr>
          <p:cNvPr id="3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33428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" y="0"/>
            <a:ext cx="15045965" cy="10624443"/>
          </a:xfrm>
          <a:prstGeom prst="rect">
            <a:avLst/>
          </a:prstGeom>
        </p:spPr>
      </p:pic>
      <p:pic>
        <p:nvPicPr>
          <p:cNvPr id="3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21230"/>
      </p:ext>
    </p:extLst>
  </p:cSld>
  <p:clrMapOvr>
    <a:masterClrMapping/>
  </p:clrMapOvr>
  <p:transition spd="slow" advTm="2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" y="0"/>
            <a:ext cx="15045965" cy="10624442"/>
          </a:xfrm>
          <a:prstGeom prst="rect">
            <a:avLst/>
          </a:prstGeom>
        </p:spPr>
      </p:pic>
      <p:pic>
        <p:nvPicPr>
          <p:cNvPr id="3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3860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998" y="4374877"/>
            <a:ext cx="137428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smtClean="0"/>
              <a:t>Спасибо за внимание</a:t>
            </a:r>
            <a:endParaRPr lang="ru-RU" sz="11500"/>
          </a:p>
        </p:txBody>
      </p:sp>
    </p:spTree>
    <p:extLst>
      <p:ext uri="{BB962C8B-B14F-4D97-AF65-F5344CB8AC3E}">
        <p14:creationId xmlns:p14="http://schemas.microsoft.com/office/powerpoint/2010/main" val="32663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" y="0"/>
            <a:ext cx="15045977" cy="10624450"/>
          </a:xfrm>
          <a:prstGeom prst="rect">
            <a:avLst/>
          </a:prstGeom>
        </p:spPr>
      </p:pic>
      <p:pic>
        <p:nvPicPr>
          <p:cNvPr id="3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" y="0"/>
            <a:ext cx="15045975" cy="10624450"/>
          </a:xfrm>
          <a:prstGeom prst="rect">
            <a:avLst/>
          </a:prstGeom>
        </p:spPr>
      </p:pic>
      <p:pic>
        <p:nvPicPr>
          <p:cNvPr id="3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7966"/>
      </p:ext>
    </p:extLst>
  </p:cSld>
  <p:clrMapOvr>
    <a:masterClrMapping/>
  </p:clrMapOvr>
  <p:transition spd="slow" advTm="4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" y="0"/>
            <a:ext cx="15045975" cy="10624449"/>
          </a:xfrm>
          <a:prstGeom prst="rect">
            <a:avLst/>
          </a:prstGeom>
        </p:spPr>
      </p:pic>
      <p:pic>
        <p:nvPicPr>
          <p:cNvPr id="3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9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2000">
        <p:circle/>
      </p:transition>
    </mc:Choice>
    <mc:Fallback>
      <p:transition spd="slow" advTm="4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" y="0"/>
            <a:ext cx="15045973" cy="106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" y="0"/>
            <a:ext cx="15045973" cy="10624448"/>
          </a:xfrm>
          <a:prstGeom prst="rect">
            <a:avLst/>
          </a:prstGeom>
        </p:spPr>
      </p:pic>
      <p:pic>
        <p:nvPicPr>
          <p:cNvPr id="3" name="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2268166" y="0"/>
            <a:ext cx="4032448" cy="9775477"/>
          </a:xfrm>
          <a:prstGeom prst="line">
            <a:avLst/>
          </a:prstGeom>
          <a:ln w="190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 flipV="1">
            <a:off x="4284390" y="4887738"/>
            <a:ext cx="6192688" cy="15753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4653887" y="1746913"/>
            <a:ext cx="2906973" cy="2251881"/>
          </a:xfrm>
          <a:custGeom>
            <a:avLst/>
            <a:gdLst>
              <a:gd name="connsiteX0" fmla="*/ 0 w 2906973"/>
              <a:gd name="connsiteY0" fmla="*/ 2251881 h 2251881"/>
              <a:gd name="connsiteX1" fmla="*/ 1692322 w 2906973"/>
              <a:gd name="connsiteY1" fmla="*/ 1555845 h 2251881"/>
              <a:gd name="connsiteX2" fmla="*/ 1746913 w 2906973"/>
              <a:gd name="connsiteY2" fmla="*/ 1241947 h 2251881"/>
              <a:gd name="connsiteX3" fmla="*/ 2197289 w 2906973"/>
              <a:gd name="connsiteY3" fmla="*/ 286603 h 2251881"/>
              <a:gd name="connsiteX4" fmla="*/ 2374710 w 2906973"/>
              <a:gd name="connsiteY4" fmla="*/ 109183 h 2251881"/>
              <a:gd name="connsiteX5" fmla="*/ 2565779 w 2906973"/>
              <a:gd name="connsiteY5" fmla="*/ 27296 h 2251881"/>
              <a:gd name="connsiteX6" fmla="*/ 2906973 w 2906973"/>
              <a:gd name="connsiteY6" fmla="*/ 0 h 225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6973" h="2251881">
                <a:moveTo>
                  <a:pt x="0" y="2251881"/>
                </a:moveTo>
                <a:lnTo>
                  <a:pt x="1692322" y="1555845"/>
                </a:lnTo>
                <a:lnTo>
                  <a:pt x="1746913" y="1241947"/>
                </a:lnTo>
                <a:lnTo>
                  <a:pt x="2197289" y="286603"/>
                </a:lnTo>
                <a:lnTo>
                  <a:pt x="2374710" y="109183"/>
                </a:lnTo>
                <a:lnTo>
                  <a:pt x="2565779" y="27296"/>
                </a:lnTo>
                <a:lnTo>
                  <a:pt x="2906973" y="0"/>
                </a:ln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7206018" y="1760561"/>
            <a:ext cx="436728" cy="2060812"/>
          </a:xfrm>
          <a:custGeom>
            <a:avLst/>
            <a:gdLst>
              <a:gd name="connsiteX0" fmla="*/ 436728 w 436728"/>
              <a:gd name="connsiteY0" fmla="*/ 0 h 2060812"/>
              <a:gd name="connsiteX1" fmla="*/ 13648 w 436728"/>
              <a:gd name="connsiteY1" fmla="*/ 914400 h 2060812"/>
              <a:gd name="connsiteX2" fmla="*/ 0 w 436728"/>
              <a:gd name="connsiteY2" fmla="*/ 2060812 h 20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6728" h="2060812">
                <a:moveTo>
                  <a:pt x="436728" y="0"/>
                </a:moveTo>
                <a:lnTo>
                  <a:pt x="13648" y="914400"/>
                </a:lnTo>
                <a:lnTo>
                  <a:pt x="0" y="2060812"/>
                </a:ln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291618" y="3794078"/>
            <a:ext cx="764275" cy="887104"/>
          </a:xfrm>
          <a:custGeom>
            <a:avLst/>
            <a:gdLst>
              <a:gd name="connsiteX0" fmla="*/ 764275 w 764275"/>
              <a:gd name="connsiteY0" fmla="*/ 0 h 887104"/>
              <a:gd name="connsiteX1" fmla="*/ 0 w 764275"/>
              <a:gd name="connsiteY1" fmla="*/ 13647 h 887104"/>
              <a:gd name="connsiteX2" fmla="*/ 40943 w 764275"/>
              <a:gd name="connsiteY2" fmla="*/ 887104 h 8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4275" h="887104">
                <a:moveTo>
                  <a:pt x="764275" y="0"/>
                </a:moveTo>
                <a:lnTo>
                  <a:pt x="0" y="13647"/>
                </a:lnTo>
                <a:lnTo>
                  <a:pt x="40943" y="887104"/>
                </a:ln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332561" y="4667534"/>
            <a:ext cx="1774209" cy="13648"/>
          </a:xfrm>
          <a:custGeom>
            <a:avLst/>
            <a:gdLst>
              <a:gd name="connsiteX0" fmla="*/ 0 w 1774209"/>
              <a:gd name="connsiteY0" fmla="*/ 0 h 13648"/>
              <a:gd name="connsiteX1" fmla="*/ 1774209 w 1774209"/>
              <a:gd name="connsiteY1" fmla="*/ 13648 h 1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4209" h="13648">
                <a:moveTo>
                  <a:pt x="0" y="0"/>
                </a:moveTo>
                <a:lnTo>
                  <a:pt x="1774209" y="13648"/>
                </a:ln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8106770" y="4708478"/>
            <a:ext cx="27296" cy="1146412"/>
          </a:xfrm>
          <a:custGeom>
            <a:avLst/>
            <a:gdLst>
              <a:gd name="connsiteX0" fmla="*/ 0 w 27296"/>
              <a:gd name="connsiteY0" fmla="*/ 0 h 1146412"/>
              <a:gd name="connsiteX1" fmla="*/ 27296 w 27296"/>
              <a:gd name="connsiteY1" fmla="*/ 1146412 h 11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296" h="1146412">
                <a:moveTo>
                  <a:pt x="0" y="0"/>
                </a:moveTo>
                <a:lnTo>
                  <a:pt x="27296" y="1146412"/>
                </a:ln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7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0">
        <p:fade/>
      </p:transition>
    </mc:Choice>
    <mc:Fallback>
      <p:transition spd="med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3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5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" y="0"/>
            <a:ext cx="15045972" cy="10624448"/>
          </a:xfrm>
          <a:prstGeom prst="rect">
            <a:avLst/>
          </a:prstGeom>
        </p:spPr>
      </p:pic>
      <p:pic>
        <p:nvPicPr>
          <p:cNvPr id="6" name="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7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00">
        <p:fade/>
      </p:transition>
    </mc:Choice>
    <mc:Fallback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" y="0"/>
            <a:ext cx="15045972" cy="10624447"/>
          </a:xfrm>
          <a:prstGeom prst="rect">
            <a:avLst/>
          </a:prstGeom>
        </p:spPr>
      </p:pic>
      <p:pic>
        <p:nvPicPr>
          <p:cNvPr id="3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8581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" y="0"/>
            <a:ext cx="15045970" cy="10624447"/>
          </a:xfrm>
          <a:prstGeom prst="rect">
            <a:avLst/>
          </a:prstGeom>
        </p:spPr>
      </p:pic>
      <p:pic>
        <p:nvPicPr>
          <p:cNvPr id="3" name="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9950" y="500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6778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33f6fdaf16548a3ee501938635ccb5647084e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992</Words>
  <Application>Microsoft Office PowerPoint</Application>
  <PresentationFormat>Произвольный</PresentationFormat>
  <Paragraphs>76</Paragraphs>
  <Slides>19</Slides>
  <Notes>18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2020-04-07T15:27:12Z</dcterms:created>
  <dcterms:modified xsi:type="dcterms:W3CDTF">2020-04-07T18:01:41Z</dcterms:modified>
</cp:coreProperties>
</file>